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351" r:id="rId4"/>
    <p:sldId id="347" r:id="rId5"/>
    <p:sldId id="352" r:id="rId6"/>
    <p:sldId id="354" r:id="rId7"/>
    <p:sldId id="353" r:id="rId8"/>
    <p:sldId id="355" r:id="rId9"/>
    <p:sldId id="370" r:id="rId10"/>
    <p:sldId id="356" r:id="rId11"/>
    <p:sldId id="357" r:id="rId12"/>
    <p:sldId id="358" r:id="rId13"/>
    <p:sldId id="359" r:id="rId14"/>
    <p:sldId id="366" r:id="rId15"/>
    <p:sldId id="367" r:id="rId16"/>
    <p:sldId id="364" r:id="rId17"/>
    <p:sldId id="369" r:id="rId18"/>
    <p:sldId id="368" r:id="rId19"/>
    <p:sldId id="363" r:id="rId20"/>
    <p:sldId id="378" r:id="rId21"/>
    <p:sldId id="371" r:id="rId22"/>
    <p:sldId id="343" r:id="rId23"/>
    <p:sldId id="365" r:id="rId24"/>
    <p:sldId id="372" r:id="rId25"/>
    <p:sldId id="373" r:id="rId26"/>
    <p:sldId id="374" r:id="rId27"/>
    <p:sldId id="376" r:id="rId28"/>
    <p:sldId id="377" r:id="rId29"/>
    <p:sldId id="384" r:id="rId30"/>
    <p:sldId id="380" r:id="rId31"/>
    <p:sldId id="383" r:id="rId32"/>
    <p:sldId id="379" r:id="rId33"/>
    <p:sldId id="375" r:id="rId34"/>
    <p:sldId id="385" r:id="rId35"/>
    <p:sldId id="386" r:id="rId36"/>
    <p:sldId id="387" r:id="rId37"/>
    <p:sldId id="390" r:id="rId38"/>
    <p:sldId id="388" r:id="rId39"/>
    <p:sldId id="389" r:id="rId40"/>
  </p:sldIdLst>
  <p:sldSz cx="9144000" cy="6858000" type="screen4x3"/>
  <p:notesSz cx="6858000" cy="9144000"/>
  <p:custDataLst>
    <p:tags r:id="rId42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732"/>
    <a:srgbClr val="C2B89A"/>
    <a:srgbClr val="DCB9B8"/>
    <a:srgbClr val="B9C8DB"/>
    <a:srgbClr val="C8D4E3"/>
    <a:srgbClr val="F1B867"/>
    <a:srgbClr val="CF9D4D"/>
    <a:srgbClr val="D3CCB7"/>
    <a:srgbClr val="E5F3F7"/>
    <a:srgbClr val="A2D4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9B927-45EE-4E8C-84CE-C5FF09DB7E4F}" type="datetimeFigureOut">
              <a:rPr lang="es-ES" smtClean="0"/>
              <a:pPr/>
              <a:t>29/01/2016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7E949-5F3E-4CCC-A8B4-17CA40DB832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576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E949-5F3E-4CCC-A8B4-17CA40DB832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3321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E949-5F3E-4CCC-A8B4-17CA40DB832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6839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CDB-3A8D-47B8-9FA7-CC15AA5DEF19}" type="datetimeFigureOut">
              <a:rPr lang="es-ES" smtClean="0"/>
              <a:pPr/>
              <a:t>29/01/2016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8E9-56B3-4A9E-B4B9-DA8B80A3CD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CDB-3A8D-47B8-9FA7-CC15AA5DEF19}" type="datetimeFigureOut">
              <a:rPr lang="es-ES" smtClean="0"/>
              <a:pPr/>
              <a:t>29/01/2016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8E9-56B3-4A9E-B4B9-DA8B80A3CD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CDB-3A8D-47B8-9FA7-CC15AA5DEF19}" type="datetimeFigureOut">
              <a:rPr lang="es-ES" smtClean="0"/>
              <a:pPr/>
              <a:t>29/01/2016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8E9-56B3-4A9E-B4B9-DA8B80A3CD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CDB-3A8D-47B8-9FA7-CC15AA5DEF19}" type="datetimeFigureOut">
              <a:rPr lang="es-ES" smtClean="0"/>
              <a:pPr/>
              <a:t>29/01/2016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8E9-56B3-4A9E-B4B9-DA8B80A3CDB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179512" y="6596390"/>
            <a:ext cx="8743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Dirección Provincial de Educación de Burgos </a:t>
            </a:r>
            <a:r>
              <a:rPr lang="es-ES" sz="1100" baseline="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</a:t>
            </a:r>
            <a:r>
              <a:rPr lang="es-ES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Área de Programas Educativos. Grupo de Trabajo</a:t>
            </a:r>
            <a:r>
              <a:rPr lang="es-ES" sz="1100" baseline="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 Provincial de REDXXI. Burgos</a:t>
            </a:r>
            <a:endParaRPr lang="es-ES" sz="11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CDB-3A8D-47B8-9FA7-CC15AA5DEF19}" type="datetimeFigureOut">
              <a:rPr lang="es-ES" smtClean="0"/>
              <a:pPr/>
              <a:t>29/01/2016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8E9-56B3-4A9E-B4B9-DA8B80A3CD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CDB-3A8D-47B8-9FA7-CC15AA5DEF19}" type="datetimeFigureOut">
              <a:rPr lang="es-ES" smtClean="0"/>
              <a:pPr/>
              <a:t>29/01/2016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8E9-56B3-4A9E-B4B9-DA8B80A3CD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CDB-3A8D-47B8-9FA7-CC15AA5DEF19}" type="datetimeFigureOut">
              <a:rPr lang="es-ES" smtClean="0"/>
              <a:pPr/>
              <a:t>29/01/2016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8E9-56B3-4A9E-B4B9-DA8B80A3CD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CDB-3A8D-47B8-9FA7-CC15AA5DEF19}" type="datetimeFigureOut">
              <a:rPr lang="es-ES" smtClean="0"/>
              <a:pPr/>
              <a:t>29/01/2016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8E9-56B3-4A9E-B4B9-DA8B80A3CD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CDB-3A8D-47B8-9FA7-CC15AA5DEF19}" type="datetimeFigureOut">
              <a:rPr lang="es-ES" smtClean="0"/>
              <a:pPr/>
              <a:t>29/01/2016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8E9-56B3-4A9E-B4B9-DA8B80A3CD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CDB-3A8D-47B8-9FA7-CC15AA5DEF19}" type="datetimeFigureOut">
              <a:rPr lang="es-ES" smtClean="0"/>
              <a:pPr/>
              <a:t>29/01/2016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8E9-56B3-4A9E-B4B9-DA8B80A3CD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CDB-3A8D-47B8-9FA7-CC15AA5DEF19}" type="datetimeFigureOut">
              <a:rPr lang="es-ES" smtClean="0"/>
              <a:pPr/>
              <a:t>29/01/2016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8E9-56B3-4A9E-B4B9-DA8B80A3CD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E4CDB-3A8D-47B8-9FA7-CC15AA5DEF19}" type="datetimeFigureOut">
              <a:rPr lang="es-ES" smtClean="0"/>
              <a:pPr/>
              <a:t>29/01/2016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D38E9-56B3-4A9E-B4B9-DA8B80A3CDB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179512" y="6596390"/>
            <a:ext cx="8743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latin typeface="Century Gothic" pitchFamily="34" charset="0"/>
              </a:rPr>
              <a:t>Dirección Provincial de Educación de Burgos </a:t>
            </a:r>
            <a:r>
              <a:rPr lang="es-ES" sz="1100" baseline="0" dirty="0" smtClean="0">
                <a:latin typeface="Century Gothic" pitchFamily="34" charset="0"/>
              </a:rPr>
              <a:t> </a:t>
            </a:r>
            <a:r>
              <a:rPr lang="es-ES" sz="1100" dirty="0" smtClean="0">
                <a:latin typeface="Century Gothic" pitchFamily="34" charset="0"/>
              </a:rPr>
              <a:t>Área de Programas Educativos. Grupo de Trabajo</a:t>
            </a:r>
            <a:r>
              <a:rPr lang="es-ES" sz="1100" baseline="0" dirty="0" smtClean="0">
                <a:latin typeface="Century Gothic" pitchFamily="34" charset="0"/>
              </a:rPr>
              <a:t>  Provincial de REDXXI. Burgos</a:t>
            </a:r>
            <a:endParaRPr lang="es-ES" sz="1100" dirty="0"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v/uVIqRe02H4s&amp;autoplay=1&amp;rel=0&amp;start=18&amp;end=3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decideseninternet.es/agpd1/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miliadigital.net/" TargetMode="External"/><Relationship Id="rId5" Type="http://schemas.openxmlformats.org/officeDocument/2006/relationships/image" Target="../media/image35.png"/><Relationship Id="rId10" Type="http://schemas.openxmlformats.org/officeDocument/2006/relationships/hyperlink" Target="http://www.osi.es/" TargetMode="External"/><Relationship Id="rId4" Type="http://schemas.openxmlformats.org/officeDocument/2006/relationships/hyperlink" Target="http://www.educa.jcyl.es/educacyl/cm/ciberacoso" TargetMode="External"/><Relationship Id="rId9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rtaldelmenor.es/" TargetMode="External"/><Relationship Id="rId3" Type="http://schemas.openxmlformats.org/officeDocument/2006/relationships/hyperlink" Target="http://www.avpd.euskadi.eus/s04-kontuz00/es/contenidos/informacion/udcd/es_udcd/decides.html" TargetMode="External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://www.proteccionprivacidad.com/" TargetMode="External"/><Relationship Id="rId10" Type="http://schemas.openxmlformats.org/officeDocument/2006/relationships/hyperlink" Target="http://www.alia2.org/" TargetMode="External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://www.tudecideseninternet.es/agpd1/images/articulos/ficha-01.pdf" TargetMode="External"/><Relationship Id="rId7" Type="http://schemas.openxmlformats.org/officeDocument/2006/relationships/hyperlink" Target="http://www.tudecideseninternet.es/agpd1/images/guias/guia-formadores.compressed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hyperlink" Target="http://www.educacion.navarra.es/documents/27590/27720/gu%C3%ADa+familias+internet+seguro/4136f70f-88be-488c-949d-15c558649f80" TargetMode="External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hyperlink" Target="https://www.ccn-cert.cni.es/informes/informes-ccn-cert-publicos/1165-ccn-cert-ia-28-15-medidas-de-seguridad-en-telefonia-movil/file.htm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/>
          <a:srcRect l="22435" r="4568"/>
          <a:stretch/>
        </p:blipFill>
        <p:spPr>
          <a:xfrm>
            <a:off x="-36512" y="699842"/>
            <a:ext cx="1584176" cy="318790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21173" y="1988840"/>
            <a:ext cx="5870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PRIVACIDAD DE LOS MENORES EN INTERNET.</a:t>
            </a:r>
          </a:p>
          <a:p>
            <a:pPr algn="r"/>
            <a:endParaRPr lang="es-ES" sz="3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es-E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TABLETAS Y SMARTPHONES</a:t>
            </a:r>
          </a:p>
        </p:txBody>
      </p:sp>
      <p:sp>
        <p:nvSpPr>
          <p:cNvPr id="6" name="5 Arco"/>
          <p:cNvSpPr/>
          <p:nvPr/>
        </p:nvSpPr>
        <p:spPr>
          <a:xfrm>
            <a:off x="-2808312" y="404664"/>
            <a:ext cx="5616624" cy="5616624"/>
          </a:xfrm>
          <a:prstGeom prst="arc">
            <a:avLst>
              <a:gd name="adj1" fmla="val 16162694"/>
              <a:gd name="adj2" fmla="val 5480076"/>
            </a:avLst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rco"/>
          <p:cNvSpPr/>
          <p:nvPr/>
        </p:nvSpPr>
        <p:spPr>
          <a:xfrm>
            <a:off x="-2808312" y="404664"/>
            <a:ext cx="5616624" cy="5616624"/>
          </a:xfrm>
          <a:prstGeom prst="arc">
            <a:avLst>
              <a:gd name="adj1" fmla="val 16162694"/>
              <a:gd name="adj2" fmla="val 5480076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Arco"/>
          <p:cNvSpPr/>
          <p:nvPr/>
        </p:nvSpPr>
        <p:spPr>
          <a:xfrm>
            <a:off x="-1762529" y="764702"/>
            <a:ext cx="3525058" cy="3123049"/>
          </a:xfrm>
          <a:prstGeom prst="arc">
            <a:avLst>
              <a:gd name="adj1" fmla="val 16070643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564904"/>
            <a:ext cx="541046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9041332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9222245"/>
              <a:gd name="adj2" fmla="val 1224743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521906" y="72565"/>
            <a:ext cx="6622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PRIVACIDAD DE LOS MENORES EN INTERNET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4234714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6372200" y="886066"/>
            <a:ext cx="2466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Lo que se transmite por Internet puede archivarse y utilizarse para fines diversos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6489340" y="1997755"/>
            <a:ext cx="2232248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3147812" y="1132287"/>
            <a:ext cx="3032026" cy="865468"/>
            <a:chOff x="3147812" y="1132287"/>
            <a:chExt cx="3032026" cy="865468"/>
          </a:xfrm>
        </p:grpSpPr>
        <p:sp>
          <p:nvSpPr>
            <p:cNvPr id="2" name="Rectángulo 1"/>
            <p:cNvSpPr/>
            <p:nvPr/>
          </p:nvSpPr>
          <p:spPr>
            <a:xfrm>
              <a:off x="3147812" y="1132287"/>
              <a:ext cx="30320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Navegar </a:t>
              </a:r>
              <a:r>
                <a:rPr lang="es-ES" sz="160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por </a:t>
              </a:r>
              <a:r>
                <a:rPr lang="es-ES" sz="160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Internet no es </a:t>
              </a:r>
              <a:r>
                <a:rPr lang="es-ES" sz="160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una actividad </a:t>
              </a:r>
              <a:r>
                <a:rPr lang="es-ES" sz="160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anónima. </a:t>
              </a:r>
              <a:endParaRPr lang="es-ES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" name="Conector recto 11"/>
            <p:cNvCxnSpPr/>
            <p:nvPr/>
          </p:nvCxnSpPr>
          <p:spPr>
            <a:xfrm>
              <a:off x="3283709" y="1997755"/>
              <a:ext cx="2896129" cy="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uadroTexto 9"/>
          <p:cNvSpPr txBox="1"/>
          <p:nvPr/>
        </p:nvSpPr>
        <p:spPr>
          <a:xfrm>
            <a:off x="2660130" y="5571347"/>
            <a:ext cx="6061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latin typeface="Century Gothic" panose="020B0502020202020204" pitchFamily="34" charset="0"/>
              </a:rPr>
              <a:t>OJO CON TUS DATOS. DOCUMENTOS TV. TVE. EMITIDO 30/12/2013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7578605" y="4614873"/>
            <a:ext cx="1270285" cy="1219200"/>
            <a:chOff x="2379864" y="4573724"/>
            <a:chExt cx="1270285" cy="121920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 rot="19232408">
              <a:off x="2379864" y="4573724"/>
              <a:ext cx="1219200" cy="12192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7" name="CuadroTexto 6"/>
            <p:cNvSpPr txBox="1"/>
            <p:nvPr/>
          </p:nvSpPr>
          <p:spPr>
            <a:xfrm>
              <a:off x="2747338" y="5193291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(pulsar)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673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9041332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34438" y="-1035496"/>
            <a:ext cx="5616624" cy="5616624"/>
          </a:xfrm>
          <a:prstGeom prst="arc">
            <a:avLst>
              <a:gd name="adj1" fmla="val 19222245"/>
              <a:gd name="adj2" fmla="val 842156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838310" y="5501"/>
            <a:ext cx="6073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PRIVACIDAD DE LOS MENORES EN INTERNET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387727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-198940" y="5319247"/>
            <a:ext cx="2404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¿…y los menores?</a:t>
            </a:r>
            <a:endParaRPr lang="es-ES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 rot="590729">
            <a:off x="4157303" y="534935"/>
            <a:ext cx="2088232" cy="1603411"/>
            <a:chOff x="3270828" y="1369414"/>
            <a:chExt cx="2088232" cy="1603411"/>
          </a:xfrm>
        </p:grpSpPr>
        <p:sp>
          <p:nvSpPr>
            <p:cNvPr id="7" name="Elipse 6"/>
            <p:cNvSpPr/>
            <p:nvPr/>
          </p:nvSpPr>
          <p:spPr>
            <a:xfrm>
              <a:off x="3405343" y="1369414"/>
              <a:ext cx="1801424" cy="16034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wrap="square" lIns="91440" tIns="45720" rIns="91440" bIns="45720" rtlCol="0" anchor="ctr">
              <a:spAutoFit/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270828" y="1523886"/>
              <a:ext cx="2088232" cy="1200329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Tienen un concepto cambiante de privacidad</a:t>
              </a:r>
              <a:endParaRPr lang="es-E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 rot="303300">
            <a:off x="2487767" y="2869754"/>
            <a:ext cx="1955012" cy="1908006"/>
            <a:chOff x="6183287" y="886066"/>
            <a:chExt cx="2641485" cy="242882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" name="Elipse 14"/>
            <p:cNvSpPr/>
            <p:nvPr/>
          </p:nvSpPr>
          <p:spPr>
            <a:xfrm>
              <a:off x="6183287" y="886066"/>
              <a:ext cx="2641485" cy="2428824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wrap="square" lIns="91440" tIns="45720" rIns="91440" bIns="45720" rtlCol="0" anchor="ctr">
              <a:spAutoFit/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6239402" y="1588495"/>
              <a:ext cx="2580133" cy="646331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Century Gothic" panose="020B0502020202020204" pitchFamily="34" charset="0"/>
                </a:rPr>
                <a:t>Valor de la propia imagen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 rot="338010">
            <a:off x="4063502" y="2028609"/>
            <a:ext cx="2627873" cy="2302380"/>
            <a:chOff x="2784682" y="3083486"/>
            <a:chExt cx="2627873" cy="2302380"/>
          </a:xfrm>
        </p:grpSpPr>
        <p:sp>
          <p:nvSpPr>
            <p:cNvPr id="22" name="Elipse 21"/>
            <p:cNvSpPr/>
            <p:nvPr/>
          </p:nvSpPr>
          <p:spPr>
            <a:xfrm>
              <a:off x="2784682" y="3083486"/>
              <a:ext cx="2627873" cy="23023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wrap="square" lIns="91440" tIns="45720" rIns="91440" bIns="45720" rtlCol="0" anchor="ctr">
              <a:spAutoFit/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2946322" y="3550195"/>
              <a:ext cx="2273750" cy="1477328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Incomprensión de la permanencia de la información en las redes y dispositivos</a:t>
              </a:r>
              <a:endParaRPr lang="es-E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 rot="20841663">
            <a:off x="6076360" y="704665"/>
            <a:ext cx="2641485" cy="2428824"/>
            <a:chOff x="6183287" y="886066"/>
            <a:chExt cx="2641485" cy="2428824"/>
          </a:xfrm>
        </p:grpSpPr>
        <p:sp>
          <p:nvSpPr>
            <p:cNvPr id="31" name="Elipse 30"/>
            <p:cNvSpPr/>
            <p:nvPr/>
          </p:nvSpPr>
          <p:spPr>
            <a:xfrm>
              <a:off x="6183287" y="886066"/>
              <a:ext cx="2641485" cy="24288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wrap="square" lIns="91440" tIns="45720" rIns="91440" bIns="45720" rtlCol="0" anchor="ctr">
              <a:spAutoFit/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6231027" y="1387005"/>
              <a:ext cx="2580133" cy="1477328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Desconocimiento</a:t>
              </a:r>
            </a:p>
            <a:p>
              <a:pPr algn="ctr"/>
              <a:r>
                <a:rPr lang="es-ES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de la importancia y trascendencia  los distintos datos personales</a:t>
              </a:r>
              <a:endParaRPr lang="es-E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 rot="20692656">
            <a:off x="2796059" y="4375362"/>
            <a:ext cx="1955012" cy="1908006"/>
            <a:chOff x="6183287" y="886066"/>
            <a:chExt cx="2641485" cy="242882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" name="Elipse 37"/>
            <p:cNvSpPr/>
            <p:nvPr/>
          </p:nvSpPr>
          <p:spPr>
            <a:xfrm>
              <a:off x="6183287" y="886066"/>
              <a:ext cx="2641485" cy="2428824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wrap="square" lIns="91440" tIns="45720" rIns="91440" bIns="45720" rtlCol="0" anchor="ctr">
              <a:spAutoFit/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6239402" y="1588495"/>
              <a:ext cx="2580133" cy="117536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anose="020B0502020202020204" pitchFamily="34" charset="0"/>
                </a:rPr>
                <a:t>Valor de la imagen de los demás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 rot="21159004">
            <a:off x="6100920" y="3183624"/>
            <a:ext cx="2686796" cy="2428824"/>
            <a:chOff x="6051672" y="909000"/>
            <a:chExt cx="2686796" cy="242882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1" name="Elipse 40"/>
            <p:cNvSpPr/>
            <p:nvPr/>
          </p:nvSpPr>
          <p:spPr>
            <a:xfrm>
              <a:off x="6051672" y="909000"/>
              <a:ext cx="2641485" cy="2428824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wrap="square" lIns="91440" tIns="45720" rIns="91440" bIns="45720" rtlCol="0" anchor="ctr">
              <a:spAutoFit/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6158335" y="1430694"/>
              <a:ext cx="2580133" cy="1323439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entury Gothic" panose="020B0502020202020204" pitchFamily="34" charset="0"/>
                </a:rPr>
                <a:t>Inexperiencia</a:t>
              </a:r>
            </a:p>
            <a:p>
              <a:pPr algn="ctr"/>
              <a:r>
                <a:rPr lang="es-ES" sz="1600" dirty="0" smtClean="0">
                  <a:latin typeface="Century Gothic" panose="020B0502020202020204" pitchFamily="34" charset="0"/>
                </a:rPr>
                <a:t>En difusión </a:t>
              </a:r>
              <a:r>
                <a:rPr lang="es-ES" sz="1600" dirty="0">
                  <a:latin typeface="Century Gothic" panose="020B0502020202020204" pitchFamily="34" charset="0"/>
                </a:rPr>
                <a:t>de la información en los datos en las redes y dispositivos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 rot="21159004">
            <a:off x="4589757" y="4218718"/>
            <a:ext cx="2279861" cy="2221295"/>
            <a:chOff x="6183287" y="991777"/>
            <a:chExt cx="2626464" cy="232311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5" name="Elipse 34"/>
            <p:cNvSpPr/>
            <p:nvPr/>
          </p:nvSpPr>
          <p:spPr>
            <a:xfrm>
              <a:off x="6183287" y="991777"/>
              <a:ext cx="2626464" cy="2323112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wrap="square" lIns="91440" tIns="45720" rIns="91440" bIns="45720" rtlCol="0" anchor="ctr">
              <a:spAutoFit/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6371391" y="1466296"/>
              <a:ext cx="2249725" cy="1384101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entury Gothic" panose="020B0502020202020204" pitchFamily="34" charset="0"/>
                </a:rPr>
                <a:t>Ingenuidad en relación al uso adecuado de los datos personales y sus riesgos</a:t>
              </a:r>
              <a:endParaRPr lang="es-ES" sz="16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584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3036" y="2905763"/>
            <a:ext cx="1599860" cy="159986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9041332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9222245"/>
              <a:gd name="adj2" fmla="val 440412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888408" y="-36745"/>
            <a:ext cx="6073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PRIVACIDAD DE LOS MENORES EN INTERNET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3511607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/>
          <p:cNvSpPr txBox="1"/>
          <p:nvPr/>
        </p:nvSpPr>
        <p:spPr>
          <a:xfrm>
            <a:off x="-69056" y="5097195"/>
            <a:ext cx="3160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¿Qué deben saber  los menores sobre los datos? 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225900" y="2609414"/>
            <a:ext cx="0" cy="468646"/>
          </a:xfrm>
          <a:prstGeom prst="line">
            <a:avLst/>
          </a:prstGeom>
          <a:ln w="76200">
            <a:solidFill>
              <a:srgbClr val="F1B867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>
            <a:off x="6153892" y="3056742"/>
            <a:ext cx="72008" cy="531791"/>
          </a:xfrm>
          <a:prstGeom prst="line">
            <a:avLst/>
          </a:prstGeom>
          <a:ln w="76200">
            <a:solidFill>
              <a:srgbClr val="F1B867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H="1">
            <a:off x="5964341" y="3521835"/>
            <a:ext cx="185324" cy="531791"/>
          </a:xfrm>
          <a:prstGeom prst="line">
            <a:avLst/>
          </a:prstGeom>
          <a:ln w="76200">
            <a:solidFill>
              <a:srgbClr val="F1B867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H="1">
            <a:off x="5721844" y="3989626"/>
            <a:ext cx="240774" cy="383997"/>
          </a:xfrm>
          <a:prstGeom prst="line">
            <a:avLst/>
          </a:prstGeom>
          <a:ln w="76200">
            <a:solidFill>
              <a:srgbClr val="F1B867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H="1">
            <a:off x="5432392" y="4375265"/>
            <a:ext cx="287729" cy="358761"/>
          </a:xfrm>
          <a:prstGeom prst="line">
            <a:avLst/>
          </a:prstGeom>
          <a:ln w="76200">
            <a:solidFill>
              <a:srgbClr val="F1B867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H="1">
            <a:off x="5083254" y="4706999"/>
            <a:ext cx="353212" cy="301982"/>
          </a:xfrm>
          <a:prstGeom prst="line">
            <a:avLst/>
          </a:prstGeom>
          <a:ln w="76200">
            <a:solidFill>
              <a:srgbClr val="F1B867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flipH="1">
            <a:off x="4646938" y="5073893"/>
            <a:ext cx="376663" cy="274765"/>
          </a:xfrm>
          <a:prstGeom prst="line">
            <a:avLst/>
          </a:prstGeom>
          <a:ln w="76200">
            <a:solidFill>
              <a:srgbClr val="F1B867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 flipH="1">
            <a:off x="4249452" y="5339410"/>
            <a:ext cx="392272" cy="154376"/>
          </a:xfrm>
          <a:prstGeom prst="line">
            <a:avLst/>
          </a:prstGeom>
          <a:ln w="76200">
            <a:solidFill>
              <a:srgbClr val="F1B867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o 23"/>
          <p:cNvGrpSpPr/>
          <p:nvPr/>
        </p:nvGrpSpPr>
        <p:grpSpPr>
          <a:xfrm>
            <a:off x="3635896" y="2512083"/>
            <a:ext cx="5268174" cy="3869245"/>
            <a:chOff x="3635896" y="2512083"/>
            <a:chExt cx="5268174" cy="3869245"/>
          </a:xfrm>
        </p:grpSpPr>
        <p:sp>
          <p:nvSpPr>
            <p:cNvPr id="11" name="CuadroTexto 10"/>
            <p:cNvSpPr txBox="1"/>
            <p:nvPr/>
          </p:nvSpPr>
          <p:spPr>
            <a:xfrm>
              <a:off x="6459848" y="2512083"/>
              <a:ext cx="19656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NOMBRE, APELLIDOS</a:t>
              </a:r>
              <a:endParaRPr lang="es-ES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6459848" y="2952243"/>
              <a:ext cx="22429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CORREO ELECTRÓNICO</a:t>
              </a:r>
              <a:endParaRPr lang="es-ES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322846" y="3452754"/>
              <a:ext cx="21723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NÚMERO DE TELÉFONO</a:t>
              </a:r>
              <a:endParaRPr lang="es-ES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106509" y="3873847"/>
              <a:ext cx="27975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PERFIL DE LAS REDES SOCIALES</a:t>
              </a:r>
              <a:endParaRPr lang="es-ES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5872625" y="4287948"/>
              <a:ext cx="2618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HISTORIAL DE NAVEGACIÓN</a:t>
              </a:r>
              <a:endParaRPr lang="es-ES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576256" y="4682852"/>
              <a:ext cx="19287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GEOLOCALIZACIÓN</a:t>
              </a:r>
              <a:endParaRPr lang="es-ES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5267945" y="5075199"/>
              <a:ext cx="19159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HUELLA DE ACCESO</a:t>
              </a:r>
              <a:endParaRPr lang="es-ES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4926201" y="5416372"/>
              <a:ext cx="1317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FOTOGRAFÍA</a:t>
              </a:r>
              <a:endParaRPr lang="es-ES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4141674" y="5764774"/>
              <a:ext cx="20842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PATRÓN BIOMÉTRICO </a:t>
              </a:r>
              <a:endParaRPr lang="es-ES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3635896" y="6073551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….</a:t>
              </a:r>
              <a:endParaRPr lang="es-ES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816469" y="1052736"/>
            <a:ext cx="5327531" cy="963697"/>
            <a:chOff x="3816469" y="1052736"/>
            <a:chExt cx="5327531" cy="963697"/>
          </a:xfrm>
        </p:grpSpPr>
        <p:sp>
          <p:nvSpPr>
            <p:cNvPr id="2" name="Rectángulo 1"/>
            <p:cNvSpPr/>
            <p:nvPr/>
          </p:nvSpPr>
          <p:spPr>
            <a:xfrm>
              <a:off x="3816469" y="1052736"/>
              <a:ext cx="532753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>
                  <a:latin typeface="Century Gothic" panose="020B0502020202020204" pitchFamily="34" charset="0"/>
                </a:rPr>
                <a:t>Un dato personal es cualquier información que haga posible la identificación de una persona. </a:t>
              </a:r>
            </a:p>
          </p:txBody>
        </p:sp>
        <p:cxnSp>
          <p:nvCxnSpPr>
            <p:cNvPr id="59" name="Conector recto 58"/>
            <p:cNvCxnSpPr/>
            <p:nvPr/>
          </p:nvCxnSpPr>
          <p:spPr>
            <a:xfrm flipV="1">
              <a:off x="3907477" y="1976066"/>
              <a:ext cx="4795293" cy="40367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221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9041332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9108641"/>
              <a:gd name="adj2" fmla="val 57959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888408" y="-36745"/>
            <a:ext cx="6073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PRIVACIDAD DE LOS MENORES EN INTERNET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3087879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/>
          <p:cNvSpPr txBox="1"/>
          <p:nvPr/>
        </p:nvSpPr>
        <p:spPr>
          <a:xfrm>
            <a:off x="-67344" y="5229202"/>
            <a:ext cx="2844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</a:t>
            </a: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Cómo explicar que es necesario proteger sus datos?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76151" y="1333412"/>
            <a:ext cx="307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Porque dicen quién se es.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288131" y="1786283"/>
            <a:ext cx="31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Porque dicen cómo se es.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5276151" y="2564705"/>
            <a:ext cx="3971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Porque puede ser una forma de contactarte.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308149" y="4045636"/>
            <a:ext cx="3835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Porque puede revelar preferencias, aficiones y hábitos de consumos.</a:t>
            </a:r>
            <a:endParaRPr lang="es-E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5266076" y="3218303"/>
            <a:ext cx="403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Porque dan información de tu entorno y familia.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5308150" y="4942909"/>
            <a:ext cx="399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Porque pueden utilizarse para finalidades no deseadas.</a:t>
            </a:r>
            <a:endParaRPr lang="es-E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0209" y="1145441"/>
            <a:ext cx="1329847" cy="132984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9063" y="2601389"/>
            <a:ext cx="1329847" cy="132984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3563" y="4200293"/>
            <a:ext cx="1329847" cy="132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6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" grpId="0"/>
      <p:bldP spid="31" grpId="0"/>
      <p:bldP spid="32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9041332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746901" y="-1035496"/>
            <a:ext cx="5616624" cy="5616624"/>
          </a:xfrm>
          <a:prstGeom prst="arc">
            <a:avLst>
              <a:gd name="adj1" fmla="val 19108641"/>
              <a:gd name="adj2" fmla="val 2150549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888408" y="-36745"/>
            <a:ext cx="6073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PRIVACIDAD DE LOS MENORES EN INTERNET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7 Arco"/>
          <p:cNvSpPr/>
          <p:nvPr/>
        </p:nvSpPr>
        <p:spPr>
          <a:xfrm>
            <a:off x="-2728216" y="-1035496"/>
            <a:ext cx="5616624" cy="5616624"/>
          </a:xfrm>
          <a:prstGeom prst="arc">
            <a:avLst>
              <a:gd name="adj1" fmla="val 2983867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CuadroTexto 42"/>
          <p:cNvSpPr txBox="1"/>
          <p:nvPr/>
        </p:nvSpPr>
        <p:spPr>
          <a:xfrm>
            <a:off x="-67344" y="5229202"/>
            <a:ext cx="2844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</a:t>
            </a: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Cómo explicar que es necesario proteger sus datos?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67163" y="2007566"/>
            <a:ext cx="2908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GESTIONAR LA PROPIA </a:t>
            </a:r>
          </a:p>
          <a:p>
            <a:pPr algn="ctr"/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IDENTIDAD DIGITAL</a:t>
            </a:r>
            <a:endParaRPr lang="es-E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703515" y="4718234"/>
            <a:ext cx="2908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ADMINISTRAR LA </a:t>
            </a:r>
          </a:p>
          <a:p>
            <a:pPr algn="ctr"/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INTIMIDAD PERSONAL</a:t>
            </a:r>
            <a:endParaRPr lang="es-E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202643" y="4237435"/>
            <a:ext cx="2679976" cy="2008500"/>
            <a:chOff x="3202643" y="4237435"/>
            <a:chExt cx="2679976" cy="2008500"/>
          </a:xfrm>
        </p:grpSpPr>
        <p:grpSp>
          <p:nvGrpSpPr>
            <p:cNvPr id="12" name="Grupo 11"/>
            <p:cNvGrpSpPr/>
            <p:nvPr/>
          </p:nvGrpSpPr>
          <p:grpSpPr>
            <a:xfrm>
              <a:off x="3202643" y="4237435"/>
              <a:ext cx="2679976" cy="2008500"/>
              <a:chOff x="3202643" y="4237435"/>
              <a:chExt cx="2679976" cy="2008500"/>
            </a:xfrm>
          </p:grpSpPr>
          <p:pic>
            <p:nvPicPr>
              <p:cNvPr id="3074" name="Picture 2" descr="http://www.mariannavarro.net/images/escrit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2887" y="4237435"/>
                <a:ext cx="2009732" cy="150729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/>
            </p:spPr>
          </p:pic>
          <p:sp>
            <p:nvSpPr>
              <p:cNvPr id="37" name="Elipse 36"/>
              <p:cNvSpPr/>
              <p:nvPr/>
            </p:nvSpPr>
            <p:spPr>
              <a:xfrm>
                <a:off x="3202643" y="4802141"/>
                <a:ext cx="1667382" cy="14437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rtlCol="0" anchor="ctr">
                <a:spAutoFit/>
                <a:scene3d>
                  <a:camera prst="orthographicFront"/>
                  <a:lightRig rig="flat" dir="tl"/>
                </a:scene3d>
                <a:sp3d contourW="19050" prstMaterial="clear">
                  <a:bevelT w="50800" h="50800"/>
                  <a:contourClr>
                    <a:schemeClr val="accent5">
                      <a:tint val="70000"/>
                      <a:satMod val="180000"/>
                      <a:alpha val="70000"/>
                    </a:schemeClr>
                  </a:contourClr>
                </a:sp3d>
              </a:bodyPr>
              <a:lstStyle/>
              <a:p>
                <a:pPr algn="ctr"/>
                <a:endParaRPr lang="es-ES" sz="5400" dirty="0" smtClean="0"/>
              </a:p>
            </p:txBody>
          </p:sp>
        </p:grpSp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r="22840" b="28560"/>
            <a:stretch/>
          </p:blipFill>
          <p:spPr>
            <a:xfrm>
              <a:off x="4878509" y="4641849"/>
              <a:ext cx="989635" cy="1091407"/>
            </a:xfrm>
            <a:prstGeom prst="rect">
              <a:avLst/>
            </a:prstGeom>
          </p:spPr>
        </p:pic>
      </p:grpSp>
      <p:sp>
        <p:nvSpPr>
          <p:cNvPr id="8" name="Rectángulo 7"/>
          <p:cNvSpPr/>
          <p:nvPr/>
        </p:nvSpPr>
        <p:spPr>
          <a:xfrm>
            <a:off x="6016844" y="2653897"/>
            <a:ext cx="2650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Lo </a:t>
            </a:r>
            <a:r>
              <a:rPr lang="es-E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que somos para </a:t>
            </a:r>
            <a:r>
              <a:rPr lang="es-ES" sz="14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los demás en Internet, lo </a:t>
            </a:r>
            <a:r>
              <a:rPr lang="es-E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que </a:t>
            </a:r>
            <a:r>
              <a:rPr lang="es-ES" sz="14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Internet dice </a:t>
            </a:r>
            <a:r>
              <a:rPr lang="es-E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que somos a los </a:t>
            </a:r>
            <a:r>
              <a:rPr lang="es-ES" sz="14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demás.</a:t>
            </a:r>
            <a:endParaRPr lang="es-ES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927261" y="5290757"/>
            <a:ext cx="26863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Actos </a:t>
            </a:r>
            <a:r>
              <a:rPr lang="es-E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y sentimientos que se </a:t>
            </a:r>
            <a:r>
              <a:rPr lang="es-ES" sz="14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reservan para uno mismo o un entorno reducido.</a:t>
            </a:r>
            <a:r>
              <a:rPr lang="es-ES" sz="1400" dirty="0">
                <a:solidFill>
                  <a:srgbClr val="000000"/>
                </a:solidFill>
              </a:rPr>
              <a:t/>
            </a:r>
            <a:br>
              <a:rPr lang="es-ES" sz="1400" dirty="0">
                <a:solidFill>
                  <a:srgbClr val="000000"/>
                </a:solidFill>
              </a:rPr>
            </a:br>
            <a:endParaRPr lang="es-ES" sz="1400" u="none" strike="noStrike" dirty="0">
              <a:solidFill>
                <a:srgbClr val="000000"/>
              </a:solidFill>
              <a:effectLst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3291250" y="1257394"/>
            <a:ext cx="2575913" cy="1759766"/>
            <a:chOff x="3291250" y="1257394"/>
            <a:chExt cx="2575913" cy="175976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2887" y="1497123"/>
              <a:ext cx="1994276" cy="15200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" name="Elipse 9"/>
            <p:cNvSpPr/>
            <p:nvPr/>
          </p:nvSpPr>
          <p:spPr>
            <a:xfrm>
              <a:off x="3291250" y="1257394"/>
              <a:ext cx="1667382" cy="1443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3786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/>
      <p:bldP spid="2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9041332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9152908"/>
              <a:gd name="adj2" fmla="val 21227646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77344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/>
          <p:cNvSpPr txBox="1"/>
          <p:nvPr/>
        </p:nvSpPr>
        <p:spPr>
          <a:xfrm>
            <a:off x="0" y="5177516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¿Qué medidas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ienen que tomar para entregar datos?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355976" y="1135092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Si es un menor de 14 años: se necesita la autorización del padre, madre o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tutor.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55976" y="2130623"/>
            <a:ext cx="4602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 es un mayor de 14 años: no se necesita autorización parental pero sí comprobación de la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edad.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89892" y="5602913"/>
            <a:ext cx="57541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Los padres </a:t>
            </a:r>
            <a:r>
              <a:rPr lang="es-ES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deben </a:t>
            </a:r>
            <a:r>
              <a:rPr lang="es-E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realizar tareas de control y supervisión porque, hasta los 18 años, pueden ser responsables de los daños que puedan causar </a:t>
            </a:r>
            <a:r>
              <a:rPr lang="es-ES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los menores a </a:t>
            </a:r>
            <a:r>
              <a:rPr lang="es-E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través de las TIC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888408" y="-36745"/>
            <a:ext cx="6073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PRIVACIDAD DE LOS MENORES EN INTERNET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490" y="914276"/>
            <a:ext cx="1087962" cy="108796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328626" y="2058423"/>
            <a:ext cx="1087962" cy="10879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8626" y="3198956"/>
            <a:ext cx="1087962" cy="108796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341964" y="3342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Informarse sobre para qué  se quieren los datos cuando 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rellena un cuestionario.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2635" y="4385864"/>
            <a:ext cx="1087962" cy="10879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16588" y="4764238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Cómo se van a utilizar.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847823" y="5133280"/>
            <a:ext cx="611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*</a:t>
            </a:r>
            <a:endParaRPr lang="es-ES" sz="9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57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/>
      <p:bldP spid="3" grpId="0"/>
      <p:bldP spid="6" grpId="0"/>
      <p:bldP spid="4" grpId="0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9041332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9222245"/>
              <a:gd name="adj2" fmla="val 20651047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888408" y="-36745"/>
            <a:ext cx="607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PRIVACIDAD DE LOS MENORES EN INTERNET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48719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0" y="517751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¿Qué otras medidas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eben tomarse?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635093" y="1395627"/>
            <a:ext cx="5508907" cy="1219200"/>
            <a:chOff x="3635093" y="1395627"/>
            <a:chExt cx="5508907" cy="1219200"/>
          </a:xfrm>
        </p:grpSpPr>
        <p:sp>
          <p:nvSpPr>
            <p:cNvPr id="3" name="CuadroTexto 2"/>
            <p:cNvSpPr txBox="1"/>
            <p:nvPr/>
          </p:nvSpPr>
          <p:spPr>
            <a:xfrm>
              <a:off x="5063044" y="1857303"/>
              <a:ext cx="4080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No  utilizar </a:t>
              </a:r>
              <a:r>
                <a:rPr lang="es-ES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ninguna </a:t>
              </a:r>
              <a:r>
                <a:rPr lang="es-ES" b="1" dirty="0" err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wifi</a:t>
              </a:r>
              <a:r>
                <a:rPr lang="es-ES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 sin </a:t>
              </a:r>
              <a:r>
                <a:rPr lang="es-ES" b="1" dirty="0" smtClean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claves </a:t>
              </a:r>
              <a:r>
                <a:rPr lang="es-ES" dirty="0" smtClean="0">
                  <a:latin typeface="Century Gothic" panose="020B0502020202020204" pitchFamily="34" charset="0"/>
                </a:rPr>
                <a:t>o sistemas de cifrado ni protección.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5093" y="1395627"/>
              <a:ext cx="1219200" cy="1219200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3591578" y="2890354"/>
            <a:ext cx="5552422" cy="1754326"/>
            <a:chOff x="3591578" y="3103800"/>
            <a:chExt cx="5552422" cy="1754326"/>
          </a:xfrm>
        </p:grpSpPr>
        <p:sp>
          <p:nvSpPr>
            <p:cNvPr id="7" name="Rectángulo 6"/>
            <p:cNvSpPr/>
            <p:nvPr/>
          </p:nvSpPr>
          <p:spPr>
            <a:xfrm>
              <a:off x="5071627" y="3103800"/>
              <a:ext cx="407237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Que el  </a:t>
              </a:r>
              <a:r>
                <a:rPr lang="es-ES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nombre de usuario </a:t>
              </a:r>
              <a:r>
                <a:rPr lang="es-ES" b="1" dirty="0" smtClean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no permita la identificación personal </a:t>
              </a:r>
              <a:r>
                <a:rPr lang="es-ES" dirty="0" smtClean="0">
                  <a:latin typeface="Century Gothic" panose="020B0502020202020204" pitchFamily="34" charset="0"/>
                </a:rPr>
                <a:t>evitando facilitar </a:t>
              </a:r>
              <a:r>
                <a:rPr lang="es-ES" dirty="0">
                  <a:latin typeface="Century Gothic" panose="020B0502020202020204" pitchFamily="34" charset="0"/>
                </a:rPr>
                <a:t>a extraños información acerca de la fecha de nacimiento o de la edad del usuario.  </a:t>
              </a:r>
            </a:p>
          </p:txBody>
        </p:sp>
        <p:pic>
          <p:nvPicPr>
            <p:cNvPr id="8194" name="Picture 2" descr="add, user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578" y="3250129"/>
              <a:ext cx="1219200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/>
          <p:cNvGrpSpPr/>
          <p:nvPr/>
        </p:nvGrpSpPr>
        <p:grpSpPr>
          <a:xfrm>
            <a:off x="3591578" y="4898480"/>
            <a:ext cx="5300902" cy="1279627"/>
            <a:chOff x="3591578" y="4898480"/>
            <a:chExt cx="5300902" cy="1279627"/>
          </a:xfrm>
        </p:grpSpPr>
        <p:sp>
          <p:nvSpPr>
            <p:cNvPr id="6" name="CuadroTexto 5"/>
            <p:cNvSpPr txBox="1"/>
            <p:nvPr/>
          </p:nvSpPr>
          <p:spPr>
            <a:xfrm>
              <a:off x="5071626" y="4977778"/>
              <a:ext cx="38208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No hacer  </a:t>
              </a:r>
              <a:r>
                <a:rPr lang="es-ES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uso de cookies que guardan nuestra información </a:t>
              </a:r>
              <a:r>
                <a:rPr lang="es-ES" b="1" dirty="0" smtClean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personal</a:t>
              </a:r>
              <a:r>
                <a:rPr lang="es-ES" dirty="0" smtClean="0">
                  <a:latin typeface="Century Gothic" panose="020B0502020202020204" pitchFamily="34" charset="0"/>
                </a:rPr>
                <a:t> en la visita a las webs para uso publicitario.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5448" t="17719" r="19585" b="17314"/>
            <a:stretch/>
          </p:blipFill>
          <p:spPr>
            <a:xfrm>
              <a:off x="3591578" y="4898480"/>
              <a:ext cx="1074381" cy="1074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7283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9041332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9222245"/>
              <a:gd name="adj2" fmla="val 20139450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888408" y="-36745"/>
            <a:ext cx="607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PRIVACIDAD DE LOS MENORES EN INTERNET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786114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0" y="517751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¿Qué otras medidas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eben tomarse?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515409" y="2132856"/>
            <a:ext cx="5339400" cy="1200329"/>
            <a:chOff x="3515409" y="2132856"/>
            <a:chExt cx="5339400" cy="1200329"/>
          </a:xfrm>
        </p:grpSpPr>
        <p:sp>
          <p:nvSpPr>
            <p:cNvPr id="20" name="Rectángulo 19"/>
            <p:cNvSpPr/>
            <p:nvPr/>
          </p:nvSpPr>
          <p:spPr>
            <a:xfrm>
              <a:off x="4534329" y="2132856"/>
              <a:ext cx="43204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Sus </a:t>
              </a:r>
              <a:r>
                <a:rPr lang="es-ES" b="1" dirty="0" smtClean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claves deben ser seguras </a:t>
              </a:r>
              <a:r>
                <a:rPr lang="es-ES" dirty="0">
                  <a:latin typeface="Century Gothic" panose="020B0502020202020204" pitchFamily="34" charset="0"/>
                </a:rPr>
                <a:t>de más de ocho caracteres incluyendo </a:t>
              </a:r>
              <a:r>
                <a:rPr lang="es-ES" dirty="0" smtClean="0">
                  <a:latin typeface="Century Gothic" panose="020B0502020202020204" pitchFamily="34" charset="0"/>
                </a:rPr>
                <a:t>mayúsculas, </a:t>
              </a:r>
              <a:r>
                <a:rPr lang="es-ES" dirty="0">
                  <a:latin typeface="Century Gothic" panose="020B0502020202020204" pitchFamily="34" charset="0"/>
                </a:rPr>
                <a:t>minúsculas y caracteres especiales.</a:t>
              </a: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15409" y="2304933"/>
              <a:ext cx="939850" cy="939850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3444294" y="3673085"/>
            <a:ext cx="5410515" cy="1477328"/>
            <a:chOff x="3444294" y="3673085"/>
            <a:chExt cx="5410515" cy="1477328"/>
          </a:xfrm>
        </p:grpSpPr>
        <p:sp>
          <p:nvSpPr>
            <p:cNvPr id="8" name="CuadroTexto 7"/>
            <p:cNvSpPr txBox="1"/>
            <p:nvPr/>
          </p:nvSpPr>
          <p:spPr>
            <a:xfrm>
              <a:off x="4424352" y="3673085"/>
              <a:ext cx="443045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Siempre </a:t>
              </a:r>
              <a:r>
                <a:rPr lang="es-ES" dirty="0">
                  <a:latin typeface="Century Gothic" panose="020B0502020202020204" pitchFamily="34" charset="0"/>
                </a:rPr>
                <a:t>debe utilizar el </a:t>
              </a:r>
              <a:r>
                <a:rPr lang="es-ES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botón de «cerrar sesión» o «salir</a:t>
              </a:r>
              <a:r>
                <a:rPr lang="es-ES" b="1" dirty="0" smtClean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» </a:t>
              </a:r>
              <a:r>
                <a:rPr lang="es-ES" dirty="0" smtClean="0">
                  <a:latin typeface="Century Gothic" panose="020B0502020202020204" pitchFamily="34" charset="0"/>
                </a:rPr>
                <a:t>cuando sale de un servicio online (correo electrónico, disco virtual, red virtual,…)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8349" t="18667" r="16683" b="16365"/>
            <a:stretch/>
          </p:blipFill>
          <p:spPr>
            <a:xfrm>
              <a:off x="3444294" y="3767766"/>
              <a:ext cx="1010965" cy="1010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600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9041332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9222245"/>
              <a:gd name="adj2" fmla="val 20689298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22258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/>
          <p:cNvSpPr txBox="1"/>
          <p:nvPr/>
        </p:nvSpPr>
        <p:spPr>
          <a:xfrm>
            <a:off x="29998" y="5073429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¿Qué deben entender los menores?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888408" y="-36745"/>
            <a:ext cx="6073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PRIVACIDAD DE LOS MENORES EN INTERNET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660" y="534504"/>
            <a:ext cx="8927799" cy="3558326"/>
            <a:chOff x="2660" y="534504"/>
            <a:chExt cx="8927799" cy="3558326"/>
          </a:xfrm>
        </p:grpSpPr>
        <p:sp>
          <p:nvSpPr>
            <p:cNvPr id="4" name="CuadroTexto 3"/>
            <p:cNvSpPr txBox="1"/>
            <p:nvPr/>
          </p:nvSpPr>
          <p:spPr>
            <a:xfrm>
              <a:off x="3959680" y="1814519"/>
              <a:ext cx="49707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Es necesario pensar antes de enviar </a:t>
              </a:r>
              <a:r>
                <a:rPr lang="es-ES" sz="1400" dirty="0" smtClean="0">
                  <a:latin typeface="Century Gothic" panose="020B0502020202020204" pitchFamily="34" charset="0"/>
                </a:rPr>
                <a:t>imágenes o fotografías, datos,… propias o de otros por las consecuencias que pueden tener en un futuro.</a:t>
              </a:r>
              <a:endParaRPr lang="es-E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22 Arco"/>
            <p:cNvSpPr/>
            <p:nvPr/>
          </p:nvSpPr>
          <p:spPr>
            <a:xfrm rot="20695806">
              <a:off x="2660" y="534504"/>
              <a:ext cx="3685100" cy="3558326"/>
            </a:xfrm>
            <a:prstGeom prst="arc">
              <a:avLst>
                <a:gd name="adj1" fmla="val 21416550"/>
                <a:gd name="adj2" fmla="val 1544086"/>
              </a:avLst>
            </a:prstGeom>
            <a:ln w="5080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3566865" y="1412776"/>
            <a:ext cx="5484746" cy="3558326"/>
            <a:chOff x="3541416" y="1383366"/>
            <a:chExt cx="5484746" cy="3558326"/>
          </a:xfrm>
        </p:grpSpPr>
        <p:sp>
          <p:nvSpPr>
            <p:cNvPr id="5" name="Rectángulo 4"/>
            <p:cNvSpPr/>
            <p:nvPr/>
          </p:nvSpPr>
          <p:spPr>
            <a:xfrm>
              <a:off x="3928225" y="2883614"/>
              <a:ext cx="50979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Se debe pedir permiso a </a:t>
              </a:r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las </a:t>
              </a:r>
              <a:r>
                <a:rPr lang="es-ES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personas</a:t>
              </a:r>
            </a:p>
            <a:p>
              <a:r>
                <a:rPr lang="es-ES" sz="1400" dirty="0" smtClean="0">
                  <a:latin typeface="Century Gothic" panose="020B0502020202020204" pitchFamily="34" charset="0"/>
                </a:rPr>
                <a:t>que </a:t>
              </a:r>
              <a:r>
                <a:rPr lang="es-ES" sz="1400" dirty="0">
                  <a:latin typeface="Century Gothic" panose="020B0502020202020204" pitchFamily="34" charset="0"/>
                </a:rPr>
                <a:t>aparezcan en </a:t>
              </a:r>
              <a:r>
                <a:rPr lang="es-ES" sz="1400" dirty="0" smtClean="0">
                  <a:latin typeface="Century Gothic" panose="020B0502020202020204" pitchFamily="34" charset="0"/>
                </a:rPr>
                <a:t>imágenes o </a:t>
              </a:r>
              <a:r>
                <a:rPr lang="es-ES" sz="1400" dirty="0">
                  <a:latin typeface="Century Gothic" panose="020B0502020202020204" pitchFamily="34" charset="0"/>
                </a:rPr>
                <a:t>en el </a:t>
              </a:r>
              <a:r>
                <a:rPr lang="es-ES" sz="1400" dirty="0" smtClean="0">
                  <a:latin typeface="Century Gothic" panose="020B0502020202020204" pitchFamily="34" charset="0"/>
                </a:rPr>
                <a:t>video u otro tipo de datos</a:t>
              </a:r>
              <a:endParaRPr lang="es-E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22 Arco"/>
            <p:cNvSpPr/>
            <p:nvPr/>
          </p:nvSpPr>
          <p:spPr>
            <a:xfrm rot="10037311">
              <a:off x="3541416" y="1383366"/>
              <a:ext cx="3685100" cy="3558326"/>
            </a:xfrm>
            <a:prstGeom prst="arc">
              <a:avLst>
                <a:gd name="adj1" fmla="val 21416550"/>
                <a:gd name="adj2" fmla="val 1544086"/>
              </a:avLst>
            </a:prstGeom>
            <a:ln w="508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2434" y="2621582"/>
            <a:ext cx="9073539" cy="3558326"/>
            <a:chOff x="72434" y="2621582"/>
            <a:chExt cx="9073539" cy="3558326"/>
          </a:xfrm>
        </p:grpSpPr>
        <p:sp>
          <p:nvSpPr>
            <p:cNvPr id="9" name="Rectángulo 8"/>
            <p:cNvSpPr/>
            <p:nvPr/>
          </p:nvSpPr>
          <p:spPr>
            <a:xfrm>
              <a:off x="3959680" y="3947648"/>
              <a:ext cx="51862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Los contenidos son propiedad de sus autores </a:t>
              </a:r>
              <a:r>
                <a:rPr lang="es-ES" sz="1400" dirty="0" smtClean="0">
                  <a:latin typeface="Century Gothic" panose="020B0502020202020204" pitchFamily="34" charset="0"/>
                </a:rPr>
                <a:t>y si se usan se debe pedir permiso.</a:t>
              </a:r>
              <a:endParaRPr lang="es-E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22 Arco"/>
            <p:cNvSpPr/>
            <p:nvPr/>
          </p:nvSpPr>
          <p:spPr>
            <a:xfrm rot="20695806">
              <a:off x="72434" y="2621582"/>
              <a:ext cx="3685100" cy="3558326"/>
            </a:xfrm>
            <a:prstGeom prst="arc">
              <a:avLst>
                <a:gd name="adj1" fmla="val 21416550"/>
                <a:gd name="adj2" fmla="val 1544086"/>
              </a:avLst>
            </a:prstGeom>
            <a:ln w="5080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37663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9041332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9222245"/>
              <a:gd name="adj2" fmla="val 21112787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537184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/>
          <p:cNvSpPr txBox="1"/>
          <p:nvPr/>
        </p:nvSpPr>
        <p:spPr>
          <a:xfrm>
            <a:off x="29998" y="5073429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¿Qué deben entender los menores?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888408" y="-36745"/>
            <a:ext cx="6073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PRIVACIDAD DE LOS MENORES EN INTERNET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610399" y="550472"/>
            <a:ext cx="5660858" cy="3558326"/>
            <a:chOff x="3610399" y="550472"/>
            <a:chExt cx="5660858" cy="3558326"/>
          </a:xfrm>
        </p:grpSpPr>
        <p:sp>
          <p:nvSpPr>
            <p:cNvPr id="10" name="CuadroTexto 9"/>
            <p:cNvSpPr txBox="1"/>
            <p:nvPr/>
          </p:nvSpPr>
          <p:spPr>
            <a:xfrm>
              <a:off x="3945307" y="1991974"/>
              <a:ext cx="5325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Si se publica en Internet se pierde el control</a:t>
              </a:r>
              <a:r>
                <a:rPr lang="es-ES" dirty="0" smtClean="0">
                  <a:latin typeface="Century Gothic" panose="020B0502020202020204" pitchFamily="34" charset="0"/>
                </a:rPr>
                <a:t> </a:t>
              </a:r>
            </a:p>
            <a:p>
              <a:r>
                <a:rPr lang="es-ES" sz="1400" dirty="0" smtClean="0">
                  <a:latin typeface="Century Gothic" panose="020B0502020202020204" pitchFamily="34" charset="0"/>
                </a:rPr>
                <a:t>de los datos, imágenes,…</a:t>
              </a:r>
              <a:endParaRPr lang="es-E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22 Arco"/>
            <p:cNvSpPr/>
            <p:nvPr/>
          </p:nvSpPr>
          <p:spPr>
            <a:xfrm rot="10037311">
              <a:off x="3610399" y="550472"/>
              <a:ext cx="3685100" cy="3558326"/>
            </a:xfrm>
            <a:prstGeom prst="arc">
              <a:avLst>
                <a:gd name="adj1" fmla="val 21416550"/>
                <a:gd name="adj2" fmla="val 1544086"/>
              </a:avLst>
            </a:prstGeom>
            <a:ln w="5080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96406" y="1702678"/>
            <a:ext cx="9049567" cy="3558326"/>
            <a:chOff x="96406" y="1702678"/>
            <a:chExt cx="9049567" cy="3558326"/>
          </a:xfrm>
        </p:grpSpPr>
        <p:sp>
          <p:nvSpPr>
            <p:cNvPr id="19" name="Rectángulo 18"/>
            <p:cNvSpPr/>
            <p:nvPr/>
          </p:nvSpPr>
          <p:spPr>
            <a:xfrm>
              <a:off x="4079066" y="2924578"/>
              <a:ext cx="506690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Los datos deben protegerse</a:t>
              </a:r>
            </a:p>
            <a:p>
              <a:r>
                <a:rPr lang="es-ES" sz="1400" dirty="0" smtClean="0">
                  <a:latin typeface="Century Gothic" panose="020B0502020202020204" pitchFamily="34" charset="0"/>
                </a:rPr>
                <a:t>con claves y  antivirus.</a:t>
              </a:r>
              <a:endParaRPr lang="es-E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22 Arco"/>
            <p:cNvSpPr/>
            <p:nvPr/>
          </p:nvSpPr>
          <p:spPr>
            <a:xfrm rot="20695806">
              <a:off x="96406" y="1702678"/>
              <a:ext cx="3685100" cy="3558326"/>
            </a:xfrm>
            <a:prstGeom prst="arc">
              <a:avLst>
                <a:gd name="adj1" fmla="val 21416550"/>
                <a:gd name="adj2" fmla="val 1544086"/>
              </a:avLst>
            </a:prstGeom>
            <a:ln w="5080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658340" y="2523232"/>
            <a:ext cx="5367823" cy="3558326"/>
            <a:chOff x="3658340" y="2523232"/>
            <a:chExt cx="5367823" cy="3558326"/>
          </a:xfrm>
        </p:grpSpPr>
        <p:sp>
          <p:nvSpPr>
            <p:cNvPr id="11" name="Rectángulo 10"/>
            <p:cNvSpPr/>
            <p:nvPr/>
          </p:nvSpPr>
          <p:spPr>
            <a:xfrm>
              <a:off x="4072741" y="3958360"/>
              <a:ext cx="4953422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La </a:t>
              </a:r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privacidad </a:t>
              </a:r>
              <a:r>
                <a:rPr lang="es-ES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está </a:t>
              </a:r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protegida por </a:t>
              </a:r>
              <a:r>
                <a:rPr lang="es-ES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la ley,</a:t>
              </a:r>
            </a:p>
            <a:p>
              <a:r>
                <a:rPr lang="es-ES" sz="1400" dirty="0" smtClean="0">
                  <a:latin typeface="Century Gothic" panose="020B0502020202020204" pitchFamily="34" charset="0"/>
                </a:rPr>
                <a:t>que debe ser respetada y tiene </a:t>
              </a:r>
              <a:r>
                <a:rPr lang="es-ES" sz="1400" dirty="0">
                  <a:latin typeface="Century Gothic" panose="020B0502020202020204" pitchFamily="34" charset="0"/>
                </a:rPr>
                <a:t>consecuencias </a:t>
              </a:r>
              <a:r>
                <a:rPr lang="es-ES" sz="1400" dirty="0" smtClean="0">
                  <a:latin typeface="Century Gothic" panose="020B0502020202020204" pitchFamily="34" charset="0"/>
                </a:rPr>
                <a:t>legales.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22 Arco"/>
            <p:cNvSpPr/>
            <p:nvPr/>
          </p:nvSpPr>
          <p:spPr>
            <a:xfrm rot="10037311">
              <a:off x="3658340" y="2523232"/>
              <a:ext cx="3685100" cy="3558326"/>
            </a:xfrm>
            <a:prstGeom prst="arc">
              <a:avLst>
                <a:gd name="adj1" fmla="val 21416550"/>
                <a:gd name="adj2" fmla="val 1544086"/>
              </a:avLst>
            </a:prstGeom>
            <a:ln w="508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341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Arco"/>
          <p:cNvSpPr/>
          <p:nvPr/>
        </p:nvSpPr>
        <p:spPr>
          <a:xfrm>
            <a:off x="3563888" y="3429000"/>
            <a:ext cx="792088" cy="720080"/>
          </a:xfrm>
          <a:prstGeom prst="arc">
            <a:avLst>
              <a:gd name="adj1" fmla="val 5540044"/>
              <a:gd name="adj2" fmla="val 16202748"/>
            </a:avLst>
          </a:prstGeom>
          <a:ln w="1016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Arco"/>
          <p:cNvSpPr/>
          <p:nvPr/>
        </p:nvSpPr>
        <p:spPr>
          <a:xfrm>
            <a:off x="3563888" y="4398203"/>
            <a:ext cx="792088" cy="720080"/>
          </a:xfrm>
          <a:prstGeom prst="arc">
            <a:avLst>
              <a:gd name="adj1" fmla="val 5540044"/>
              <a:gd name="adj2" fmla="val 16202748"/>
            </a:avLst>
          </a:prstGeom>
          <a:ln w="1016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Arco"/>
          <p:cNvSpPr/>
          <p:nvPr/>
        </p:nvSpPr>
        <p:spPr>
          <a:xfrm>
            <a:off x="3563888" y="5373216"/>
            <a:ext cx="792088" cy="720080"/>
          </a:xfrm>
          <a:prstGeom prst="arc">
            <a:avLst>
              <a:gd name="adj1" fmla="val 5540044"/>
              <a:gd name="adj2" fmla="val 16202748"/>
            </a:avLst>
          </a:prstGeom>
          <a:ln w="1016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159321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274508"/>
              <a:gd name="adj2" fmla="val 4837997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rupo 2"/>
          <p:cNvGrpSpPr/>
          <p:nvPr/>
        </p:nvGrpSpPr>
        <p:grpSpPr>
          <a:xfrm>
            <a:off x="3563888" y="2420888"/>
            <a:ext cx="5328592" cy="720080"/>
            <a:chOff x="3563888" y="2420888"/>
            <a:chExt cx="5328592" cy="720080"/>
          </a:xfrm>
        </p:grpSpPr>
        <p:sp>
          <p:nvSpPr>
            <p:cNvPr id="5" name="4 Arco"/>
            <p:cNvSpPr/>
            <p:nvPr/>
          </p:nvSpPr>
          <p:spPr>
            <a:xfrm>
              <a:off x="3563888" y="2420888"/>
              <a:ext cx="792088" cy="720080"/>
            </a:xfrm>
            <a:prstGeom prst="arc">
              <a:avLst>
                <a:gd name="adj1" fmla="val 5540044"/>
                <a:gd name="adj2" fmla="val 16202748"/>
              </a:avLst>
            </a:prstGeom>
            <a:ln w="101600">
              <a:solidFill>
                <a:srgbClr val="C2B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4015420" y="2554161"/>
              <a:ext cx="4877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MENORES Y EL ENTORNO TECNOLÓGICO</a:t>
              </a:r>
              <a:endParaRPr lang="es-ES" sz="2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3981512" y="3397811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PRIVACIDAD DE LOS MENORES EN INTERNET</a:t>
            </a:r>
            <a:endParaRPr lang="es-E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959932" y="459041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TABLETAS Y SMARTPHONES</a:t>
            </a:r>
            <a:endParaRPr lang="es-E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959932" y="554859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ORIENTACIONES Y RECURSOS</a:t>
            </a:r>
            <a:endParaRPr lang="es-E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30" grpId="0"/>
      <p:bldP spid="32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9041332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9184711"/>
              <a:gd name="adj2" fmla="val 21112787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537184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/>
          <p:cNvSpPr txBox="1"/>
          <p:nvPr/>
        </p:nvSpPr>
        <p:spPr>
          <a:xfrm>
            <a:off x="29998" y="5073429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Otras consideraciones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888408" y="-36745"/>
            <a:ext cx="6073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PRIVACIDAD DE LOS MENORES EN INTERNET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052736"/>
            <a:ext cx="1087962" cy="10879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16016" y="99655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Es importante tener en cuenta los </a:t>
            </a: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aspectos legales </a:t>
            </a:r>
            <a:r>
              <a:rPr lang="es-ES_tradnl" dirty="0" smtClean="0">
                <a:latin typeface="Century Gothic" panose="020B0502020202020204" pitchFamily="34" charset="0"/>
              </a:rPr>
              <a:t>de las páginas web o app en los que se registran los menores:</a:t>
            </a:r>
            <a:endParaRPr lang="es-ES_tradnl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81655" y="4552433"/>
            <a:ext cx="39577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Derecho de acceso a los datos que se disponen de los menores.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Derecho de rectificación y cancelación de los datos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Derecho de oposición al uso de los datos.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7654" y="3558424"/>
            <a:ext cx="1087962" cy="1087962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4716016" y="3657798"/>
            <a:ext cx="4245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Las páginas web o app que utilizan datos deben dar una </a:t>
            </a: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opción viable y sencilla de rectificación</a:t>
            </a:r>
            <a:r>
              <a:rPr lang="es-ES_tradnl" dirty="0" smtClean="0">
                <a:latin typeface="Century Gothic" panose="020B0502020202020204" pitchFamily="34" charset="0"/>
              </a:rPr>
              <a:t>:</a:t>
            </a:r>
            <a:endParaRPr lang="es-ES_tradnl" dirty="0">
              <a:latin typeface="Century Gothic" panose="020B0502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171905" y="2196881"/>
            <a:ext cx="3957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Todos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los sitios web 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deben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incluir una política de 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privacidad.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Deben indicar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 qué forma utilizarán la 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Como compartirán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dicha información con otras empresas.</a:t>
            </a:r>
            <a:endParaRPr lang="es-ES_tradnl" sz="1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6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9041332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107504"/>
            <a:ext cx="5616624" cy="5616624"/>
          </a:xfrm>
          <a:prstGeom prst="arc">
            <a:avLst>
              <a:gd name="adj1" fmla="val 19222245"/>
              <a:gd name="adj2" fmla="val 2146196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75508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195736" y="2708920"/>
            <a:ext cx="6726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TABLETAS Y SMARTPHONES</a:t>
            </a:r>
            <a:endParaRPr lang="es-ES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8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159321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274508"/>
              <a:gd name="adj2" fmla="val 21141636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CuadroTexto 71"/>
          <p:cNvSpPr txBox="1"/>
          <p:nvPr/>
        </p:nvSpPr>
        <p:spPr>
          <a:xfrm>
            <a:off x="7599238" y="5943717"/>
            <a:ext cx="10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Datos 2014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562274" y="1143742"/>
            <a:ext cx="2556192" cy="1637186"/>
            <a:chOff x="3562274" y="1143742"/>
            <a:chExt cx="2556192" cy="1637186"/>
          </a:xfrm>
        </p:grpSpPr>
        <p:sp>
          <p:nvSpPr>
            <p:cNvPr id="21" name="16 Rectángulo redondeado"/>
            <p:cNvSpPr/>
            <p:nvPr/>
          </p:nvSpPr>
          <p:spPr>
            <a:xfrm>
              <a:off x="3562274" y="1143742"/>
              <a:ext cx="2556192" cy="151216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40</a:t>
              </a:r>
              <a:r>
                <a:rPr lang="es-ES" sz="2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 % </a:t>
              </a:r>
              <a:r>
                <a:rPr lang="es-ES" sz="1600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de los menores de 2 años utilizan </a:t>
              </a:r>
              <a:r>
                <a:rPr lang="es-ES" sz="16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tabletas o </a:t>
              </a:r>
              <a:r>
                <a:rPr lang="es-ES" sz="1600" b="1" dirty="0" err="1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smartphones</a:t>
              </a:r>
              <a:r>
                <a:rPr lang="es-ES" sz="16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 a diario</a:t>
              </a:r>
              <a:endParaRPr lang="es-ES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41" name="Conector recto 40"/>
            <p:cNvCxnSpPr/>
            <p:nvPr/>
          </p:nvCxnSpPr>
          <p:spPr>
            <a:xfrm>
              <a:off x="3764746" y="2780928"/>
              <a:ext cx="2160381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3764746" y="1185918"/>
              <a:ext cx="2160381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>
            <a:off x="6317769" y="1160372"/>
            <a:ext cx="2282064" cy="1596371"/>
            <a:chOff x="6317769" y="1160372"/>
            <a:chExt cx="2282064" cy="1596371"/>
          </a:xfrm>
        </p:grpSpPr>
        <p:sp>
          <p:nvSpPr>
            <p:cNvPr id="16" name="16 Rectángulo redondeado"/>
            <p:cNvSpPr/>
            <p:nvPr/>
          </p:nvSpPr>
          <p:spPr>
            <a:xfrm>
              <a:off x="6317769" y="1160372"/>
              <a:ext cx="2282064" cy="151216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</a:rPr>
                <a:t>63</a:t>
              </a:r>
              <a:r>
                <a:rPr lang="es-ES" sz="2000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</a:rPr>
                <a:t> % </a:t>
              </a:r>
              <a:r>
                <a:rPr lang="es-ES" sz="1600" dirty="0" smtClean="0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</a:rPr>
                <a:t>de los menores de 10 a 15 disponen de </a:t>
              </a:r>
              <a:r>
                <a:rPr lang="es-ES" sz="1600" b="1" dirty="0" err="1" smtClean="0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</a:rPr>
                <a:t>smartphone</a:t>
              </a:r>
              <a:endParaRPr lang="es-ES" sz="20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43" name="Conector recto 42"/>
            <p:cNvCxnSpPr/>
            <p:nvPr/>
          </p:nvCxnSpPr>
          <p:spPr>
            <a:xfrm>
              <a:off x="6372200" y="2756743"/>
              <a:ext cx="2160381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>
              <a:off x="6372200" y="1185918"/>
              <a:ext cx="2160381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/>
          <p:cNvGrpSpPr/>
          <p:nvPr/>
        </p:nvGrpSpPr>
        <p:grpSpPr>
          <a:xfrm>
            <a:off x="3621926" y="2957813"/>
            <a:ext cx="2382400" cy="1512168"/>
            <a:chOff x="3621926" y="2957813"/>
            <a:chExt cx="2382400" cy="1512168"/>
          </a:xfrm>
        </p:grpSpPr>
        <p:sp>
          <p:nvSpPr>
            <p:cNvPr id="17" name="17 Rectángulo redondeado"/>
            <p:cNvSpPr/>
            <p:nvPr/>
          </p:nvSpPr>
          <p:spPr>
            <a:xfrm>
              <a:off x="3621926" y="2957813"/>
              <a:ext cx="2382400" cy="151216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67,4% </a:t>
              </a:r>
              <a:r>
                <a:rPr lang="es-E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niñas</a:t>
              </a:r>
              <a:r>
                <a:rPr lang="es-ES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 tienen móvil</a:t>
              </a:r>
              <a:endParaRPr lang="es-E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47" name="Conector recto 46"/>
            <p:cNvCxnSpPr/>
            <p:nvPr/>
          </p:nvCxnSpPr>
          <p:spPr>
            <a:xfrm>
              <a:off x="3764746" y="3077740"/>
              <a:ext cx="2160381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3764746" y="4365104"/>
              <a:ext cx="2160381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o 33"/>
          <p:cNvGrpSpPr/>
          <p:nvPr/>
        </p:nvGrpSpPr>
        <p:grpSpPr>
          <a:xfrm>
            <a:off x="6291682" y="2979604"/>
            <a:ext cx="2344531" cy="1512168"/>
            <a:chOff x="6291682" y="2979604"/>
            <a:chExt cx="2344531" cy="1512168"/>
          </a:xfrm>
        </p:grpSpPr>
        <p:sp>
          <p:nvSpPr>
            <p:cNvPr id="18" name="18 Rectángulo redondeado"/>
            <p:cNvSpPr/>
            <p:nvPr/>
          </p:nvSpPr>
          <p:spPr>
            <a:xfrm>
              <a:off x="6335242" y="2979604"/>
              <a:ext cx="2300971" cy="151216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58,8% </a:t>
              </a:r>
              <a:r>
                <a:rPr lang="es-ES" sz="1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niños</a:t>
              </a:r>
              <a:r>
                <a:rPr lang="es-ES" sz="16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 tienen móvil</a:t>
              </a:r>
              <a:endParaRPr lang="es-E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46" name="Conector recto 45"/>
            <p:cNvCxnSpPr/>
            <p:nvPr/>
          </p:nvCxnSpPr>
          <p:spPr>
            <a:xfrm>
              <a:off x="6372200" y="3068960"/>
              <a:ext cx="2160381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6291682" y="4365104"/>
              <a:ext cx="2160381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o 34"/>
          <p:cNvGrpSpPr/>
          <p:nvPr/>
        </p:nvGrpSpPr>
        <p:grpSpPr>
          <a:xfrm>
            <a:off x="3468553" y="4560858"/>
            <a:ext cx="2664296" cy="1512168"/>
            <a:chOff x="3468553" y="4560858"/>
            <a:chExt cx="2664296" cy="1512168"/>
          </a:xfrm>
        </p:grpSpPr>
        <p:sp>
          <p:nvSpPr>
            <p:cNvPr id="19" name="19 Rectángulo redondeado"/>
            <p:cNvSpPr/>
            <p:nvPr/>
          </p:nvSpPr>
          <p:spPr>
            <a:xfrm>
              <a:off x="3468553" y="4560858"/>
              <a:ext cx="2664296" cy="151216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b="1" dirty="0" smtClean="0">
                  <a:solidFill>
                    <a:schemeClr val="accent4">
                      <a:lumMod val="75000"/>
                    </a:schemeClr>
                  </a:solidFill>
                  <a:latin typeface="Century Gothic" pitchFamily="34" charset="0"/>
                </a:rPr>
                <a:t>26,1% </a:t>
              </a:r>
              <a:r>
                <a:rPr lang="es-ES" sz="1600" dirty="0" smtClean="0">
                  <a:solidFill>
                    <a:schemeClr val="accent4">
                      <a:lumMod val="75000"/>
                    </a:schemeClr>
                  </a:solidFill>
                  <a:latin typeface="Century Gothic" pitchFamily="34" charset="0"/>
                </a:rPr>
                <a:t>menores de</a:t>
              </a:r>
              <a:r>
                <a:rPr lang="es-ES" sz="1600" b="1" dirty="0" smtClean="0">
                  <a:solidFill>
                    <a:schemeClr val="accent4">
                      <a:lumMod val="75000"/>
                    </a:schemeClr>
                  </a:solidFill>
                  <a:latin typeface="Century Gothic" pitchFamily="34" charset="0"/>
                </a:rPr>
                <a:t> 10 años</a:t>
              </a:r>
              <a:r>
                <a:rPr lang="es-ES" sz="1600" dirty="0" smtClean="0">
                  <a:solidFill>
                    <a:schemeClr val="accent4">
                      <a:lumMod val="75000"/>
                    </a:schemeClr>
                  </a:solidFill>
                  <a:latin typeface="Century Gothic" pitchFamily="34" charset="0"/>
                </a:rPr>
                <a:t> tienen móvil</a:t>
              </a:r>
              <a:endParaRPr lang="es-ES" sz="2000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50" name="Conector recto 49"/>
            <p:cNvCxnSpPr/>
            <p:nvPr/>
          </p:nvCxnSpPr>
          <p:spPr>
            <a:xfrm>
              <a:off x="3760179" y="4653730"/>
              <a:ext cx="2160381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>
              <a:off x="3760178" y="5877272"/>
              <a:ext cx="2160381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6082131" y="4600160"/>
            <a:ext cx="2664296" cy="1512168"/>
            <a:chOff x="6082131" y="4600160"/>
            <a:chExt cx="2664296" cy="1512168"/>
          </a:xfrm>
        </p:grpSpPr>
        <p:sp>
          <p:nvSpPr>
            <p:cNvPr id="20" name="24 Rectángulo redondeado"/>
            <p:cNvSpPr/>
            <p:nvPr/>
          </p:nvSpPr>
          <p:spPr>
            <a:xfrm>
              <a:off x="6082131" y="4600160"/>
              <a:ext cx="2664296" cy="151216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b="1" dirty="0" smtClean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90,2% </a:t>
              </a:r>
              <a:r>
                <a:rPr lang="es-ES" sz="1600" dirty="0" smtClean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niños/as</a:t>
              </a:r>
              <a:r>
                <a:rPr lang="es-ES" sz="1600" b="1" dirty="0" smtClean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 </a:t>
              </a:r>
              <a:r>
                <a:rPr lang="es-ES" sz="1600" dirty="0" smtClean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de</a:t>
              </a:r>
              <a:r>
                <a:rPr lang="es-ES" sz="1600" b="1" dirty="0" smtClean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 15 años </a:t>
              </a:r>
              <a:r>
                <a:rPr lang="es-ES" sz="1600" dirty="0" smtClean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disponen móviles</a:t>
              </a:r>
              <a:endParaRPr lang="es-ES" sz="2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51" name="Conector recto 50"/>
            <p:cNvCxnSpPr/>
            <p:nvPr/>
          </p:nvCxnSpPr>
          <p:spPr>
            <a:xfrm>
              <a:off x="6291681" y="4653730"/>
              <a:ext cx="2160381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>
              <a:off x="6335242" y="5877272"/>
              <a:ext cx="2160381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ángulo 60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TABLETAS Y SMARTPHONES</a:t>
            </a:r>
            <a:endParaRPr lang="es-ES" sz="2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236689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19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159321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593610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TABLETAS Y SMARTPHONES</a:t>
            </a:r>
            <a:endParaRPr lang="es-ES" sz="2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-280515" y="5187619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¿Qué ha cambiado?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3846060" y="817808"/>
            <a:ext cx="3307406" cy="749955"/>
            <a:chOff x="4415781" y="1014905"/>
            <a:chExt cx="3307406" cy="749955"/>
          </a:xfrm>
        </p:grpSpPr>
        <p:sp>
          <p:nvSpPr>
            <p:cNvPr id="16" name="Elipse 15"/>
            <p:cNvSpPr/>
            <p:nvPr/>
          </p:nvSpPr>
          <p:spPr>
            <a:xfrm>
              <a:off x="4415781" y="1014905"/>
              <a:ext cx="845700" cy="749955"/>
            </a:xfrm>
            <a:prstGeom prst="ellipse">
              <a:avLst/>
            </a:prstGeom>
            <a:solidFill>
              <a:schemeClr val="accent6"/>
            </a:solidFill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5424160" y="1032613"/>
              <a:ext cx="229902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Movilidad</a:t>
              </a:r>
            </a:p>
            <a:p>
              <a:r>
                <a:rPr lang="es-ES" sz="140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Lo llevo a cualquier  sitio</a:t>
              </a:r>
              <a:endParaRPr lang="es-ES" sz="14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9761206">
              <a:off x="4520002" y="1060857"/>
              <a:ext cx="625702" cy="625702"/>
            </a:xfrm>
            <a:prstGeom prst="rect">
              <a:avLst/>
            </a:prstGeom>
          </p:spPr>
        </p:pic>
      </p:grpSp>
      <p:grpSp>
        <p:nvGrpSpPr>
          <p:cNvPr id="41" name="Grupo 40"/>
          <p:cNvGrpSpPr/>
          <p:nvPr/>
        </p:nvGrpSpPr>
        <p:grpSpPr>
          <a:xfrm>
            <a:off x="3728702" y="2634940"/>
            <a:ext cx="4215561" cy="749955"/>
            <a:chOff x="4874024" y="2861062"/>
            <a:chExt cx="4215561" cy="749955"/>
          </a:xfrm>
        </p:grpSpPr>
        <p:sp>
          <p:nvSpPr>
            <p:cNvPr id="33" name="Elipse 32"/>
            <p:cNvSpPr/>
            <p:nvPr/>
          </p:nvSpPr>
          <p:spPr>
            <a:xfrm>
              <a:off x="4874024" y="2861062"/>
              <a:ext cx="880030" cy="749955"/>
            </a:xfrm>
            <a:prstGeom prst="ellipse">
              <a:avLst/>
            </a:prstGeom>
            <a:solidFill>
              <a:schemeClr val="accent4"/>
            </a:solidFill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5866447" y="2986683"/>
              <a:ext cx="322313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dirty="0" smtClean="0">
                  <a:solidFill>
                    <a:schemeClr val="bg2">
                      <a:lumMod val="50000"/>
                    </a:schemeClr>
                  </a:solidFill>
                  <a:latin typeface="Century Gothic" pitchFamily="34" charset="0"/>
                </a:rPr>
                <a:t>Unificación de pantallas</a:t>
              </a:r>
            </a:p>
            <a:p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itchFamily="34" charset="0"/>
                </a:rPr>
                <a:t>Lo mismo en cualquier dispositivo:</a:t>
              </a:r>
              <a:endParaRPr lang="es-ES" sz="1400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20747" y="3010343"/>
              <a:ext cx="620913" cy="458629"/>
            </a:xfrm>
            <a:prstGeom prst="rect">
              <a:avLst/>
            </a:prstGeom>
          </p:spPr>
        </p:pic>
      </p:grpSp>
      <p:grpSp>
        <p:nvGrpSpPr>
          <p:cNvPr id="42" name="Grupo 41"/>
          <p:cNvGrpSpPr/>
          <p:nvPr/>
        </p:nvGrpSpPr>
        <p:grpSpPr>
          <a:xfrm>
            <a:off x="3433764" y="3487798"/>
            <a:ext cx="5312362" cy="943547"/>
            <a:chOff x="4677487" y="3819232"/>
            <a:chExt cx="3933559" cy="943547"/>
          </a:xfrm>
        </p:grpSpPr>
        <p:sp>
          <p:nvSpPr>
            <p:cNvPr id="34" name="Elipse 33"/>
            <p:cNvSpPr/>
            <p:nvPr/>
          </p:nvSpPr>
          <p:spPr>
            <a:xfrm>
              <a:off x="4677487" y="3819232"/>
              <a:ext cx="605927" cy="749955"/>
            </a:xfrm>
            <a:prstGeom prst="ellipse">
              <a:avLst/>
            </a:prstGeom>
            <a:solidFill>
              <a:schemeClr val="accent3"/>
            </a:solidFill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5387908" y="3931782"/>
              <a:ext cx="32231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dirty="0" err="1" smtClean="0">
                  <a:solidFill>
                    <a:schemeClr val="bg2">
                      <a:lumMod val="50000"/>
                    </a:schemeClr>
                  </a:solidFill>
                  <a:latin typeface="Century Gothic" pitchFamily="34" charset="0"/>
                </a:rPr>
                <a:t>Geoposicionamiento</a:t>
              </a:r>
              <a:endParaRPr lang="es-ES" sz="20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endParaRPr>
            </a:p>
            <a:p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itchFamily="34" charset="0"/>
                </a:rPr>
                <a:t>Localización desde el lugar que se accede</a:t>
              </a:r>
              <a:endParaRPr lang="es-ES" sz="1400" dirty="0"/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27"/>
            <a:stretch/>
          </p:blipFill>
          <p:spPr>
            <a:xfrm rot="1605885">
              <a:off x="4842465" y="3952690"/>
              <a:ext cx="275970" cy="488394"/>
            </a:xfrm>
            <a:prstGeom prst="rect">
              <a:avLst/>
            </a:prstGeom>
          </p:spPr>
        </p:pic>
      </p:grpSp>
      <p:grpSp>
        <p:nvGrpSpPr>
          <p:cNvPr id="40" name="Grupo 39"/>
          <p:cNvGrpSpPr/>
          <p:nvPr/>
        </p:nvGrpSpPr>
        <p:grpSpPr>
          <a:xfrm>
            <a:off x="3846060" y="1713196"/>
            <a:ext cx="5564758" cy="830997"/>
            <a:chOff x="4823642" y="1846183"/>
            <a:chExt cx="5564758" cy="830997"/>
          </a:xfrm>
        </p:grpSpPr>
        <p:sp>
          <p:nvSpPr>
            <p:cNvPr id="32" name="Elipse 31"/>
            <p:cNvSpPr/>
            <p:nvPr/>
          </p:nvSpPr>
          <p:spPr>
            <a:xfrm>
              <a:off x="4823642" y="1853194"/>
              <a:ext cx="845700" cy="749955"/>
            </a:xfrm>
            <a:prstGeom prst="ellipse">
              <a:avLst/>
            </a:prstGeom>
            <a:solidFill>
              <a:schemeClr val="accent5"/>
            </a:solidFill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707880" y="1846183"/>
              <a:ext cx="46805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dirty="0" smtClean="0">
                  <a:solidFill>
                    <a:schemeClr val="bg2">
                      <a:lumMod val="50000"/>
                    </a:schemeClr>
                  </a:solidFill>
                  <a:latin typeface="Century Gothic" pitchFamily="34" charset="0"/>
                </a:rPr>
                <a:t>Ubicuidad</a:t>
              </a:r>
            </a:p>
            <a:p>
              <a:r>
                <a:rPr lang="es-ES" sz="1400" dirty="0">
                  <a:solidFill>
                    <a:schemeClr val="bg2">
                      <a:lumMod val="25000"/>
                    </a:schemeClr>
                  </a:solidFill>
                  <a:latin typeface="Century Gothic" pitchFamily="34" charset="0"/>
                </a:rPr>
                <a:t> </a:t>
              </a:r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itchFamily="34" charset="0"/>
                </a:rPr>
                <a:t>Acceso en cualquier parte y desde </a:t>
              </a:r>
            </a:p>
            <a:p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itchFamily="34" charset="0"/>
                </a:rPr>
                <a:t>cualquier parte</a:t>
              </a:r>
              <a:endParaRPr lang="es-ES" sz="1400" dirty="0"/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8354" y="1924334"/>
              <a:ext cx="676275" cy="666750"/>
            </a:xfrm>
            <a:prstGeom prst="rect">
              <a:avLst/>
            </a:prstGeom>
          </p:spPr>
        </p:pic>
      </p:grpSp>
      <p:grpSp>
        <p:nvGrpSpPr>
          <p:cNvPr id="43" name="Grupo 42"/>
          <p:cNvGrpSpPr/>
          <p:nvPr/>
        </p:nvGrpSpPr>
        <p:grpSpPr>
          <a:xfrm>
            <a:off x="2737228" y="4214954"/>
            <a:ext cx="6008898" cy="962283"/>
            <a:chOff x="4039450" y="4668686"/>
            <a:chExt cx="3849408" cy="962283"/>
          </a:xfrm>
        </p:grpSpPr>
        <p:sp>
          <p:nvSpPr>
            <p:cNvPr id="22" name="Rectángulo 21"/>
            <p:cNvSpPr/>
            <p:nvPr/>
          </p:nvSpPr>
          <p:spPr>
            <a:xfrm>
              <a:off x="4665720" y="4799972"/>
              <a:ext cx="32231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dirty="0" smtClean="0">
                  <a:solidFill>
                    <a:schemeClr val="bg2">
                      <a:lumMod val="50000"/>
                    </a:schemeClr>
                  </a:solidFill>
                  <a:latin typeface="Century Gothic" pitchFamily="34" charset="0"/>
                </a:rPr>
                <a:t>Vinculación personal</a:t>
              </a:r>
            </a:p>
            <a:p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itchFamily="34" charset="0"/>
                </a:rPr>
                <a:t>El dispositivo como vinculación al usuario y uso personal</a:t>
              </a:r>
              <a:endParaRPr lang="es-ES" sz="1400" dirty="0"/>
            </a:p>
          </p:txBody>
        </p:sp>
        <p:sp>
          <p:nvSpPr>
            <p:cNvPr id="35" name="Elipse 34"/>
            <p:cNvSpPr/>
            <p:nvPr/>
          </p:nvSpPr>
          <p:spPr>
            <a:xfrm>
              <a:off x="4039450" y="4668686"/>
              <a:ext cx="546461" cy="818616"/>
            </a:xfrm>
            <a:prstGeom prst="ellipse">
              <a:avLst/>
            </a:prstGeom>
            <a:solidFill>
              <a:schemeClr val="accent2"/>
            </a:solidFill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730082">
              <a:off x="4098132" y="4846037"/>
              <a:ext cx="447675" cy="380641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1855418" y="4916123"/>
            <a:ext cx="7150479" cy="990149"/>
            <a:chOff x="1855418" y="4916123"/>
            <a:chExt cx="7150479" cy="990149"/>
          </a:xfrm>
        </p:grpSpPr>
        <p:sp>
          <p:nvSpPr>
            <p:cNvPr id="24" name="Rectángulo 23"/>
            <p:cNvSpPr/>
            <p:nvPr/>
          </p:nvSpPr>
          <p:spPr>
            <a:xfrm>
              <a:off x="2769722" y="5075275"/>
              <a:ext cx="62361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dirty="0" smtClean="0">
                  <a:solidFill>
                    <a:schemeClr val="bg2">
                      <a:lumMod val="50000"/>
                    </a:schemeClr>
                  </a:solidFill>
                  <a:latin typeface="Century Gothic" pitchFamily="34" charset="0"/>
                </a:rPr>
                <a:t>Sensores para interacción</a:t>
              </a:r>
            </a:p>
            <a:p>
              <a:r>
                <a:rPr lang="es-ES" sz="1400" dirty="0" smtClean="0">
                  <a:solidFill>
                    <a:schemeClr val="bg2">
                      <a:lumMod val="25000"/>
                    </a:schemeClr>
                  </a:solidFill>
                  <a:latin typeface="Century Gothic" pitchFamily="34" charset="0"/>
                </a:rPr>
                <a:t>Recogida de información por interacción física con el dispositivo: luz, posición, presión, …</a:t>
              </a:r>
              <a:endParaRPr lang="es-ES" sz="1400" dirty="0"/>
            </a:p>
          </p:txBody>
        </p:sp>
        <p:grpSp>
          <p:nvGrpSpPr>
            <p:cNvPr id="44" name="Grupo 43"/>
            <p:cNvGrpSpPr/>
            <p:nvPr/>
          </p:nvGrpSpPr>
          <p:grpSpPr>
            <a:xfrm>
              <a:off x="1855418" y="4916123"/>
              <a:ext cx="845700" cy="749955"/>
              <a:chOff x="1623311" y="4786623"/>
              <a:chExt cx="845700" cy="749955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1623311" y="4786623"/>
                <a:ext cx="845700" cy="749955"/>
              </a:xfrm>
              <a:prstGeom prst="ellipse">
                <a:avLst/>
              </a:prstGeom>
              <a:solidFill>
                <a:schemeClr val="accent1"/>
              </a:solidFill>
            </p:spPr>
            <p:txBody>
              <a:bodyPr wrap="square" lIns="91440" tIns="45720" rIns="91440" bIns="45720" rtlCol="0" anchor="ctr">
                <a:spAutoFit/>
                <a:scene3d>
                  <a:camera prst="orthographicFront"/>
                  <a:lightRig rig="flat" dir="tl"/>
                </a:scene3d>
                <a:sp3d contourW="19050" prstMaterial="clear">
                  <a:bevelT w="50800" h="50800"/>
                  <a:contourClr>
                    <a:schemeClr val="accent5">
                      <a:tint val="70000"/>
                      <a:satMod val="180000"/>
                      <a:alpha val="70000"/>
                    </a:schemeClr>
                  </a:contourClr>
                </a:sp3d>
              </a:bodyPr>
              <a:lstStyle/>
              <a:p>
                <a:pPr algn="ctr"/>
                <a:endParaRPr lang="es-ES" sz="5400" dirty="0" smtClean="0"/>
              </a:p>
            </p:txBody>
          </p:sp>
          <p:pic>
            <p:nvPicPr>
              <p:cNvPr id="37" name="Imagen 36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3625559">
                <a:off x="1688028" y="4794594"/>
                <a:ext cx="734010" cy="734010"/>
              </a:xfrm>
              <a:prstGeom prst="rect">
                <a:avLst/>
              </a:prstGeom>
            </p:spPr>
          </p:pic>
        </p:grpSp>
      </p:grpSp>
      <p:sp>
        <p:nvSpPr>
          <p:cNvPr id="36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236689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376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2154478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TABLETAS Y SMARTPHONES</a:t>
            </a:r>
            <a:endParaRPr lang="es-ES" sz="2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69974" y="4955428"/>
            <a:ext cx="1916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¿Qué finalidades tienen?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620256" y="2780928"/>
            <a:ext cx="1656184" cy="1656184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ES" sz="5400" dirty="0" smtClean="0"/>
          </a:p>
        </p:txBody>
      </p:sp>
      <p:grpSp>
        <p:nvGrpSpPr>
          <p:cNvPr id="5" name="Grupo 4"/>
          <p:cNvGrpSpPr/>
          <p:nvPr/>
        </p:nvGrpSpPr>
        <p:grpSpPr>
          <a:xfrm>
            <a:off x="3897179" y="827781"/>
            <a:ext cx="1337226" cy="1491719"/>
            <a:chOff x="3897179" y="827781"/>
            <a:chExt cx="1337226" cy="1491719"/>
          </a:xfrm>
        </p:grpSpPr>
        <p:sp>
          <p:nvSpPr>
            <p:cNvPr id="45" name="Elipse 44"/>
            <p:cNvSpPr/>
            <p:nvPr/>
          </p:nvSpPr>
          <p:spPr>
            <a:xfrm>
              <a:off x="3897179" y="1120567"/>
              <a:ext cx="1236700" cy="119893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pic>
          <p:nvPicPr>
            <p:cNvPr id="46" name="Imagen 4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58452" y="1239238"/>
              <a:ext cx="903246" cy="903246"/>
            </a:xfrm>
            <a:prstGeom prst="rect">
              <a:avLst/>
            </a:prstGeom>
          </p:spPr>
        </p:pic>
        <p:sp>
          <p:nvSpPr>
            <p:cNvPr id="47" name="CuadroTexto 46"/>
            <p:cNvSpPr txBox="1"/>
            <p:nvPr/>
          </p:nvSpPr>
          <p:spPr>
            <a:xfrm>
              <a:off x="3897179" y="827781"/>
              <a:ext cx="1337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APRENDIZAJE</a:t>
              </a:r>
              <a:endParaRPr lang="es-ES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549898" y="836712"/>
            <a:ext cx="1709122" cy="1431221"/>
            <a:chOff x="6549898" y="836712"/>
            <a:chExt cx="1709122" cy="1431221"/>
          </a:xfrm>
        </p:grpSpPr>
        <p:sp>
          <p:nvSpPr>
            <p:cNvPr id="53" name="Elipse 52"/>
            <p:cNvSpPr/>
            <p:nvPr/>
          </p:nvSpPr>
          <p:spPr>
            <a:xfrm>
              <a:off x="6692588" y="1095730"/>
              <a:ext cx="1202528" cy="11722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pic>
          <p:nvPicPr>
            <p:cNvPr id="54" name="Imagen 5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79997" y="1212296"/>
              <a:ext cx="793921" cy="793921"/>
            </a:xfrm>
            <a:prstGeom prst="rect">
              <a:avLst/>
            </a:prstGeom>
          </p:spPr>
        </p:pic>
        <p:sp>
          <p:nvSpPr>
            <p:cNvPr id="55" name="CuadroTexto 54"/>
            <p:cNvSpPr txBox="1"/>
            <p:nvPr/>
          </p:nvSpPr>
          <p:spPr>
            <a:xfrm>
              <a:off x="6549898" y="836712"/>
              <a:ext cx="1709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ENTRETENIMIENTO</a:t>
              </a:r>
              <a:endParaRPr lang="es-ES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451534" y="3948048"/>
            <a:ext cx="1694695" cy="1449282"/>
            <a:chOff x="6451534" y="3948048"/>
            <a:chExt cx="1694695" cy="1449282"/>
          </a:xfrm>
        </p:grpSpPr>
        <p:sp>
          <p:nvSpPr>
            <p:cNvPr id="60" name="Elipse 59"/>
            <p:cNvSpPr/>
            <p:nvPr/>
          </p:nvSpPr>
          <p:spPr>
            <a:xfrm>
              <a:off x="6642896" y="4225127"/>
              <a:ext cx="1202528" cy="11722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6451534" y="3948048"/>
              <a:ext cx="1694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COMUNICACIÓN</a:t>
              </a:r>
              <a:endParaRPr lang="es-ES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24562" y="4370121"/>
              <a:ext cx="877860" cy="877860"/>
            </a:xfrm>
            <a:prstGeom prst="rect">
              <a:avLst/>
            </a:prstGeom>
          </p:spPr>
        </p:pic>
      </p:grpSp>
      <p:grpSp>
        <p:nvGrpSpPr>
          <p:cNvPr id="13" name="Grupo 12"/>
          <p:cNvGrpSpPr/>
          <p:nvPr/>
        </p:nvGrpSpPr>
        <p:grpSpPr>
          <a:xfrm>
            <a:off x="6532964" y="5475284"/>
            <a:ext cx="1388522" cy="762028"/>
            <a:chOff x="6532964" y="5475284"/>
            <a:chExt cx="1388522" cy="762028"/>
          </a:xfrm>
        </p:grpSpPr>
        <p:sp>
          <p:nvSpPr>
            <p:cNvPr id="63" name="CuadroTexto 62"/>
            <p:cNvSpPr txBox="1"/>
            <p:nvPr/>
          </p:nvSpPr>
          <p:spPr>
            <a:xfrm>
              <a:off x="6659943" y="5475284"/>
              <a:ext cx="9989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LLAMADAS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CuadroTexto 63"/>
            <p:cNvSpPr txBox="1"/>
            <p:nvPr/>
          </p:nvSpPr>
          <p:spPr>
            <a:xfrm>
              <a:off x="6614440" y="5707126"/>
              <a:ext cx="1109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MENSAJERÍA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65" name="CuadroTexto 64"/>
            <p:cNvSpPr txBox="1"/>
            <p:nvPr/>
          </p:nvSpPr>
          <p:spPr>
            <a:xfrm>
              <a:off x="6532964" y="5960313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REDES SOCIALES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885847" y="2358247"/>
            <a:ext cx="960356" cy="1236129"/>
            <a:chOff x="6885847" y="2358247"/>
            <a:chExt cx="960356" cy="1236129"/>
          </a:xfrm>
        </p:grpSpPr>
        <p:sp>
          <p:nvSpPr>
            <p:cNvPr id="56" name="CuadroTexto 55"/>
            <p:cNvSpPr txBox="1"/>
            <p:nvPr/>
          </p:nvSpPr>
          <p:spPr>
            <a:xfrm>
              <a:off x="6916629" y="2358247"/>
              <a:ext cx="7857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dirty="0" smtClean="0">
                  <a:latin typeface="Century Gothic" panose="020B0502020202020204" pitchFamily="34" charset="0"/>
                </a:rPr>
                <a:t>JUEGOS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6885847" y="2600019"/>
              <a:ext cx="835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dirty="0" smtClean="0">
                  <a:latin typeface="Century Gothic" panose="020B0502020202020204" pitchFamily="34" charset="0"/>
                </a:rPr>
                <a:t>LECTURA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6905246" y="2845679"/>
              <a:ext cx="7777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dirty="0" smtClean="0">
                  <a:latin typeface="Century Gothic" panose="020B0502020202020204" pitchFamily="34" charset="0"/>
                </a:rPr>
                <a:t>MÚSICA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6980912" y="3083563"/>
              <a:ext cx="7328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dirty="0" smtClean="0">
                  <a:latin typeface="Century Gothic" panose="020B0502020202020204" pitchFamily="34" charset="0"/>
                </a:rPr>
                <a:t>VÍDEOS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6924156" y="3317377"/>
              <a:ext cx="9220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dirty="0" smtClean="0">
                  <a:latin typeface="Century Gothic" panose="020B0502020202020204" pitchFamily="34" charset="0"/>
                </a:rPr>
                <a:t>DEPORTES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623296" y="3883248"/>
            <a:ext cx="1425390" cy="1492069"/>
            <a:chOff x="3623296" y="3883248"/>
            <a:chExt cx="1425390" cy="1492069"/>
          </a:xfrm>
        </p:grpSpPr>
        <p:sp>
          <p:nvSpPr>
            <p:cNvPr id="67" name="Elipse 66"/>
            <p:cNvSpPr/>
            <p:nvPr/>
          </p:nvSpPr>
          <p:spPr>
            <a:xfrm>
              <a:off x="3678733" y="4176384"/>
              <a:ext cx="1236700" cy="11989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99878" y="4371024"/>
              <a:ext cx="794409" cy="794409"/>
            </a:xfrm>
            <a:prstGeom prst="rect">
              <a:avLst/>
            </a:prstGeom>
          </p:spPr>
        </p:pic>
        <p:sp>
          <p:nvSpPr>
            <p:cNvPr id="69" name="CuadroTexto 68"/>
            <p:cNvSpPr txBox="1"/>
            <p:nvPr/>
          </p:nvSpPr>
          <p:spPr>
            <a:xfrm>
              <a:off x="3623296" y="3883248"/>
              <a:ext cx="1425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PRODUCCIÓN</a:t>
              </a:r>
              <a:endParaRPr lang="es-ES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597929" y="2355699"/>
            <a:ext cx="1996059" cy="1443397"/>
            <a:chOff x="3597929" y="2355699"/>
            <a:chExt cx="1996059" cy="1443397"/>
          </a:xfrm>
        </p:grpSpPr>
        <p:sp>
          <p:nvSpPr>
            <p:cNvPr id="48" name="CuadroTexto 47"/>
            <p:cNvSpPr txBox="1"/>
            <p:nvPr/>
          </p:nvSpPr>
          <p:spPr>
            <a:xfrm>
              <a:off x="3597929" y="2588979"/>
              <a:ext cx="1996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ACCESO INFORMACIÓN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3782905" y="2822259"/>
              <a:ext cx="15840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EXPERIMENTACIÓN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4126713" y="3055539"/>
              <a:ext cx="7922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ESTUDIO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3911962" y="3288819"/>
              <a:ext cx="11833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CREATIVIDAD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3778851" y="3522097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COLABORACIÓN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3778851" y="2355699"/>
              <a:ext cx="1672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LECTURA-ESCRITURA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512045" y="5365710"/>
            <a:ext cx="1710725" cy="1157327"/>
            <a:chOff x="3512045" y="5365710"/>
            <a:chExt cx="1710725" cy="1157327"/>
          </a:xfrm>
        </p:grpSpPr>
        <p:sp>
          <p:nvSpPr>
            <p:cNvPr id="3" name="CuadroTexto 2"/>
            <p:cNvSpPr txBox="1"/>
            <p:nvPr/>
          </p:nvSpPr>
          <p:spPr>
            <a:xfrm>
              <a:off x="3816743" y="5365710"/>
              <a:ext cx="856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AGENDA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71" name="CuadroTexto 70"/>
            <p:cNvSpPr txBox="1"/>
            <p:nvPr/>
          </p:nvSpPr>
          <p:spPr>
            <a:xfrm>
              <a:off x="3792662" y="5575201"/>
              <a:ext cx="10214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BIBLIOTECA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72" name="CuadroTexto 71"/>
            <p:cNvSpPr txBox="1"/>
            <p:nvPr/>
          </p:nvSpPr>
          <p:spPr>
            <a:xfrm>
              <a:off x="3897179" y="5796535"/>
              <a:ext cx="7296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DIBUJO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73" name="CuadroTexto 72"/>
            <p:cNvSpPr txBox="1"/>
            <p:nvPr/>
          </p:nvSpPr>
          <p:spPr>
            <a:xfrm>
              <a:off x="3538527" y="6006419"/>
              <a:ext cx="1576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EDICIÓN DE VÍDEO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74" name="CuadroTexto 73"/>
            <p:cNvSpPr txBox="1"/>
            <p:nvPr/>
          </p:nvSpPr>
          <p:spPr>
            <a:xfrm>
              <a:off x="3512045" y="6246038"/>
              <a:ext cx="1710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EDICIÓN DE SONIDO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0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2913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74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680212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TABLETAS Y SMARTPHONES</a:t>
            </a:r>
            <a:endParaRPr lang="es-ES" sz="2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-74208" y="5247786"/>
            <a:ext cx="245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¿Qué ofrecen?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957512" y="2139003"/>
            <a:ext cx="3278784" cy="3308838"/>
            <a:chOff x="3957512" y="2139003"/>
            <a:chExt cx="3278784" cy="3308838"/>
          </a:xfrm>
        </p:grpSpPr>
        <p:grpSp>
          <p:nvGrpSpPr>
            <p:cNvPr id="2" name="Grupo 1"/>
            <p:cNvGrpSpPr/>
            <p:nvPr/>
          </p:nvGrpSpPr>
          <p:grpSpPr>
            <a:xfrm>
              <a:off x="3957512" y="2139003"/>
              <a:ext cx="3278784" cy="3308838"/>
              <a:chOff x="3957512" y="2139003"/>
              <a:chExt cx="3278784" cy="3308838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4128407" y="2322413"/>
                <a:ext cx="2954544" cy="2954544"/>
              </a:xfrm>
              <a:prstGeom prst="ellipse">
                <a:avLst/>
              </a:prstGeom>
              <a:solidFill>
                <a:schemeClr val="accent5"/>
              </a:solidFill>
            </p:spPr>
            <p:txBody>
              <a:bodyPr wrap="none" lIns="91440" tIns="45720" rIns="91440" bIns="45720" rtlCol="0" anchor="ctr">
                <a:spAutoFit/>
                <a:scene3d>
                  <a:camera prst="orthographicFront"/>
                  <a:lightRig rig="flat" dir="tl"/>
                </a:scene3d>
                <a:sp3d contourW="19050" prstMaterial="clear">
                  <a:bevelT w="50800" h="50800"/>
                  <a:contourClr>
                    <a:schemeClr val="accent5">
                      <a:tint val="70000"/>
                      <a:satMod val="180000"/>
                      <a:alpha val="70000"/>
                    </a:schemeClr>
                  </a:contourClr>
                </a:sp3d>
              </a:bodyPr>
              <a:lstStyle/>
              <a:p>
                <a:pPr algn="ctr"/>
                <a:endParaRPr lang="es-ES" sz="5400" dirty="0" smtClean="0"/>
              </a:p>
            </p:txBody>
          </p:sp>
          <p:sp>
            <p:nvSpPr>
              <p:cNvPr id="80" name="Elipse 79"/>
              <p:cNvSpPr/>
              <p:nvPr/>
            </p:nvSpPr>
            <p:spPr>
              <a:xfrm>
                <a:off x="3957512" y="2139003"/>
                <a:ext cx="3278784" cy="3308838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  <a:prstDash val="sysDot"/>
              </a:ln>
            </p:spPr>
            <p:txBody>
              <a:bodyPr wrap="square" lIns="91440" tIns="45720" rIns="91440" bIns="45720" rtlCol="0" anchor="ctr">
                <a:spAutoFit/>
                <a:scene3d>
                  <a:camera prst="orthographicFront"/>
                  <a:lightRig rig="flat" dir="tl"/>
                </a:scene3d>
                <a:sp3d contourW="19050" prstMaterial="clear">
                  <a:bevelT w="50800" h="50800"/>
                  <a:contourClr>
                    <a:schemeClr val="accent5">
                      <a:tint val="70000"/>
                      <a:satMod val="180000"/>
                      <a:alpha val="70000"/>
                    </a:schemeClr>
                  </a:contourClr>
                </a:sp3d>
              </a:bodyPr>
              <a:lstStyle/>
              <a:p>
                <a:pPr algn="ctr"/>
                <a:endParaRPr lang="es-ES" sz="5400" dirty="0" smtClean="0"/>
              </a:p>
            </p:txBody>
          </p:sp>
        </p:grpSp>
        <p:sp>
          <p:nvSpPr>
            <p:cNvPr id="9" name="CuadroTexto 8"/>
            <p:cNvSpPr txBox="1"/>
            <p:nvPr/>
          </p:nvSpPr>
          <p:spPr>
            <a:xfrm>
              <a:off x="4437572" y="3518971"/>
              <a:ext cx="26087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POSIBILIDADES Y OPORTUNIDADES</a:t>
              </a:r>
              <a:endParaRPr lang="es-E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CuadroTexto 21"/>
          <p:cNvSpPr txBox="1"/>
          <p:nvPr/>
        </p:nvSpPr>
        <p:spPr>
          <a:xfrm rot="830943">
            <a:off x="7026077" y="4486243"/>
            <a:ext cx="179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Century Gothic" panose="020B0502020202020204" pitchFamily="34" charset="0"/>
              </a:rPr>
              <a:t>USO RESPONSABLE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 rot="2122752">
            <a:off x="6740076" y="4999411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Century Gothic" panose="020B0502020202020204" pitchFamily="34" charset="0"/>
              </a:rPr>
              <a:t>USO SEGURO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 rot="3423799">
            <a:off x="6278523" y="5457439"/>
            <a:ext cx="129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Century Gothic" panose="020B0502020202020204" pitchFamily="34" charset="0"/>
              </a:rPr>
              <a:t>HABILIDADES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 rot="2514785">
            <a:off x="3203328" y="2202355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Century Gothic" panose="020B0502020202020204" pitchFamily="34" charset="0"/>
              </a:rPr>
              <a:t>PROTECCIÓN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 rot="5400000">
            <a:off x="4945903" y="1415284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Century Gothic" panose="020B0502020202020204" pitchFamily="34" charset="0"/>
              </a:rPr>
              <a:t>EDUCACIÓN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 rot="3251803">
            <a:off x="4251585" y="1791135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Century Gothic" panose="020B0502020202020204" pitchFamily="34" charset="0"/>
              </a:rPr>
              <a:t>AYUDA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 rot="4320052">
            <a:off x="4318179" y="1374941"/>
            <a:ext cx="1481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Century Gothic" panose="020B0502020202020204" pitchFamily="34" charset="0"/>
              </a:rPr>
              <a:t>INFORMACIÓN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666712" y="1973939"/>
            <a:ext cx="2608766" cy="1852854"/>
            <a:chOff x="5666712" y="1973939"/>
            <a:chExt cx="2608766" cy="1852854"/>
          </a:xfrm>
        </p:grpSpPr>
        <p:sp>
          <p:nvSpPr>
            <p:cNvPr id="24" name="Elipse 23"/>
            <p:cNvSpPr/>
            <p:nvPr/>
          </p:nvSpPr>
          <p:spPr>
            <a:xfrm>
              <a:off x="6295703" y="1973939"/>
              <a:ext cx="1657834" cy="185285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5666712" y="2897609"/>
              <a:ext cx="2608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anose="020B0502020202020204" pitchFamily="34" charset="0"/>
                </a:rPr>
                <a:t>RIESGOS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1" name="CuadroTexto 80"/>
          <p:cNvSpPr txBox="1"/>
          <p:nvPr/>
        </p:nvSpPr>
        <p:spPr>
          <a:xfrm rot="3159422">
            <a:off x="3471801" y="1862971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Century Gothic" panose="020B0502020202020204" pitchFamily="34" charset="0"/>
              </a:rPr>
              <a:t>SUPERVISIÓN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21" name="7 Arco"/>
          <p:cNvSpPr/>
          <p:nvPr/>
        </p:nvSpPr>
        <p:spPr>
          <a:xfrm>
            <a:off x="-2783052" y="-1016104"/>
            <a:ext cx="5616624" cy="5616624"/>
          </a:xfrm>
          <a:prstGeom prst="arc">
            <a:avLst>
              <a:gd name="adj1" fmla="val 2617783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0742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  <p:bldP spid="75" grpId="0"/>
      <p:bldP spid="76" grpId="0"/>
      <p:bldP spid="77" grpId="0"/>
      <p:bldP spid="25" grpId="0"/>
      <p:bldP spid="78" grpId="0"/>
      <p:bldP spid="79" grpId="0"/>
      <p:bldP spid="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TABLETAS Y SMARTPHONES</a:t>
            </a:r>
            <a:endParaRPr lang="es-ES" sz="2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-74208" y="5247786"/>
            <a:ext cx="245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¿Cómo ayudarles?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273681" y="1204110"/>
            <a:ext cx="5605743" cy="923330"/>
            <a:chOff x="3273681" y="1204110"/>
            <a:chExt cx="5605743" cy="923330"/>
          </a:xfrm>
        </p:grpSpPr>
        <p:sp>
          <p:nvSpPr>
            <p:cNvPr id="2" name="Rectángulo 1"/>
            <p:cNvSpPr/>
            <p:nvPr/>
          </p:nvSpPr>
          <p:spPr>
            <a:xfrm>
              <a:off x="3273681" y="1204110"/>
              <a:ext cx="560574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>
                  <a:latin typeface="Century Gothic" panose="020B0502020202020204" pitchFamily="34" charset="0"/>
                </a:rPr>
                <a:t>L</a:t>
              </a:r>
              <a:r>
                <a:rPr lang="es-ES" dirty="0" smtClean="0">
                  <a:latin typeface="Century Gothic" panose="020B0502020202020204" pitchFamily="34" charset="0"/>
                </a:rPr>
                <a:t>a </a:t>
              </a:r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orientación</a:t>
              </a:r>
              <a:r>
                <a:rPr lang="es-ES" dirty="0">
                  <a:latin typeface="Century Gothic" panose="020B0502020202020204" pitchFamily="34" charset="0"/>
                </a:rPr>
                <a:t>, </a:t>
              </a:r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apoyo</a:t>
              </a:r>
              <a:r>
                <a:rPr lang="es-ES" dirty="0">
                  <a:latin typeface="Century Gothic" panose="020B0502020202020204" pitchFamily="34" charset="0"/>
                </a:rPr>
                <a:t> y </a:t>
              </a:r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supervisión</a:t>
              </a:r>
              <a:r>
                <a:rPr lang="es-ES" dirty="0">
                  <a:latin typeface="Century Gothic" panose="020B0502020202020204" pitchFamily="34" charset="0"/>
                </a:rPr>
                <a:t> de la familia para </a:t>
              </a:r>
              <a:r>
                <a:rPr lang="es-ES" dirty="0" smtClean="0">
                  <a:latin typeface="Century Gothic" panose="020B0502020202020204" pitchFamily="34" charset="0"/>
                </a:rPr>
                <a:t>el </a:t>
              </a:r>
              <a:r>
                <a:rPr lang="es-ES" dirty="0">
                  <a:latin typeface="Century Gothic" panose="020B0502020202020204" pitchFamily="34" charset="0"/>
                </a:rPr>
                <a:t>uso </a:t>
              </a:r>
              <a:r>
                <a:rPr lang="es-ES" dirty="0" smtClean="0">
                  <a:latin typeface="Century Gothic" panose="020B0502020202020204" pitchFamily="34" charset="0"/>
                </a:rPr>
                <a:t>adecuado de </a:t>
              </a:r>
              <a:r>
                <a:rPr lang="es-ES" dirty="0">
                  <a:latin typeface="Century Gothic" panose="020B0502020202020204" pitchFamily="34" charset="0"/>
                </a:rPr>
                <a:t>estos </a:t>
              </a:r>
              <a:r>
                <a:rPr lang="es-ES" dirty="0" smtClean="0">
                  <a:latin typeface="Century Gothic" panose="020B0502020202020204" pitchFamily="34" charset="0"/>
                </a:rPr>
                <a:t>dispositivos es fundamental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  <p:cxnSp>
          <p:nvCxnSpPr>
            <p:cNvPr id="4" name="Conector recto 3"/>
            <p:cNvCxnSpPr/>
            <p:nvPr/>
          </p:nvCxnSpPr>
          <p:spPr>
            <a:xfrm>
              <a:off x="3419872" y="2127440"/>
              <a:ext cx="5328592" cy="0"/>
            </a:xfrm>
            <a:prstGeom prst="line">
              <a:avLst/>
            </a:prstGeom>
            <a:ln w="571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/>
          <p:cNvGrpSpPr/>
          <p:nvPr/>
        </p:nvGrpSpPr>
        <p:grpSpPr>
          <a:xfrm>
            <a:off x="4932040" y="3058302"/>
            <a:ext cx="2903359" cy="577243"/>
            <a:chOff x="4932040" y="3058302"/>
            <a:chExt cx="2903359" cy="577243"/>
          </a:xfrm>
        </p:grpSpPr>
        <p:sp>
          <p:nvSpPr>
            <p:cNvPr id="8" name="CuadroTexto 7"/>
            <p:cNvSpPr txBox="1"/>
            <p:nvPr/>
          </p:nvSpPr>
          <p:spPr>
            <a:xfrm>
              <a:off x="4932040" y="3058302"/>
              <a:ext cx="27382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Smartphone a partir de los 14</a:t>
              </a:r>
              <a:endParaRPr lang="es-ES" sz="1400" dirty="0">
                <a:solidFill>
                  <a:schemeClr val="accent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4932040" y="3327768"/>
              <a:ext cx="2903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Tableta  a partir de los 7-8 años</a:t>
              </a:r>
              <a:endParaRPr lang="es-ES" sz="1400" dirty="0">
                <a:solidFill>
                  <a:schemeClr val="accent6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500551" y="2382730"/>
            <a:ext cx="5463937" cy="668040"/>
            <a:chOff x="3500551" y="2382730"/>
            <a:chExt cx="5463937" cy="668040"/>
          </a:xfrm>
        </p:grpSpPr>
        <p:sp>
          <p:nvSpPr>
            <p:cNvPr id="5" name="Elipse 4"/>
            <p:cNvSpPr/>
            <p:nvPr/>
          </p:nvSpPr>
          <p:spPr>
            <a:xfrm>
              <a:off x="3500551" y="2382730"/>
              <a:ext cx="642044" cy="649188"/>
            </a:xfrm>
            <a:prstGeom prst="ellipse">
              <a:avLst/>
            </a:prstGeom>
            <a:solidFill>
              <a:schemeClr val="accent5"/>
            </a:solidFill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240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189971" y="2404439"/>
              <a:ext cx="4774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Tener acceso a dispositivos personales a la edad adecuada en cada caso.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661564" y="2447591"/>
              <a:ext cx="320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s-E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3504284" y="3660115"/>
            <a:ext cx="5460203" cy="923330"/>
            <a:chOff x="3504284" y="3660115"/>
            <a:chExt cx="5460203" cy="923330"/>
          </a:xfrm>
        </p:grpSpPr>
        <p:sp>
          <p:nvSpPr>
            <p:cNvPr id="31" name="Elipse 30"/>
            <p:cNvSpPr/>
            <p:nvPr/>
          </p:nvSpPr>
          <p:spPr>
            <a:xfrm>
              <a:off x="3504284" y="3717032"/>
              <a:ext cx="642044" cy="6491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lIns="91440" tIns="45720" rIns="91440" bIns="45720" rtlCol="0" anchor="ctr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240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3661563" y="3810793"/>
              <a:ext cx="320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s-E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225620" y="3660115"/>
              <a:ext cx="473886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>
                  <a:latin typeface="Century Gothic" panose="020B0502020202020204" pitchFamily="34" charset="0"/>
                </a:rPr>
                <a:t>Llegar a un acuerdo común sobre las normas de utilización de estos aparatos por parte de los menores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528346" y="5039626"/>
            <a:ext cx="5615654" cy="660896"/>
            <a:chOff x="3528346" y="5039626"/>
            <a:chExt cx="5615654" cy="660896"/>
          </a:xfrm>
        </p:grpSpPr>
        <p:sp>
          <p:nvSpPr>
            <p:cNvPr id="34" name="Elipse 33"/>
            <p:cNvSpPr/>
            <p:nvPr/>
          </p:nvSpPr>
          <p:spPr>
            <a:xfrm>
              <a:off x="3528346" y="5051334"/>
              <a:ext cx="642044" cy="6491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lIns="91440" tIns="45720" rIns="91440" bIns="45720" rtlCol="0" anchor="ctr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240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3685625" y="5145095"/>
              <a:ext cx="320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s-E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4208636" y="5039626"/>
              <a:ext cx="49353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Diferenciar entre el uso de los dispositivos  educativo-escolar y el lúdico.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CuadroTexto 37"/>
          <p:cNvSpPr txBox="1"/>
          <p:nvPr/>
        </p:nvSpPr>
        <p:spPr>
          <a:xfrm>
            <a:off x="5054824" y="5724958"/>
            <a:ext cx="390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Si es posible utilizar dispositivo diferente para cada caso</a:t>
            </a:r>
            <a:endParaRPr lang="es-ES" sz="14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4932040" y="4503758"/>
            <a:ext cx="3693640" cy="561784"/>
            <a:chOff x="4932040" y="4503758"/>
            <a:chExt cx="3693640" cy="561784"/>
          </a:xfrm>
        </p:grpSpPr>
        <p:sp>
          <p:nvSpPr>
            <p:cNvPr id="33" name="CuadroTexto 32"/>
            <p:cNvSpPr txBox="1"/>
            <p:nvPr/>
          </p:nvSpPr>
          <p:spPr>
            <a:xfrm>
              <a:off x="4932040" y="4503758"/>
              <a:ext cx="3693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Tiempo de uso no más de 2 horas al día </a:t>
              </a:r>
              <a:endParaRPr lang="es-ES" sz="1400" dirty="0">
                <a:solidFill>
                  <a:schemeClr val="accent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4954314" y="4757765"/>
              <a:ext cx="2132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Fijar momentos de uso</a:t>
              </a:r>
              <a:endParaRPr lang="es-ES" sz="1400" dirty="0">
                <a:solidFill>
                  <a:schemeClr val="accent6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0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2154478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2913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085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TABLETAS Y SMARTPHONES</a:t>
            </a:r>
            <a:endParaRPr lang="es-ES" sz="2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-74208" y="5247786"/>
            <a:ext cx="245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¿Cómo ayudarles?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73681" y="1204110"/>
            <a:ext cx="5605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L</a:t>
            </a:r>
            <a:r>
              <a:rPr lang="es-ES" dirty="0" smtClean="0">
                <a:latin typeface="Century Gothic" panose="020B0502020202020204" pitchFamily="34" charset="0"/>
              </a:rPr>
              <a:t>a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orientación</a:t>
            </a:r>
            <a:r>
              <a:rPr lang="es-ES" dirty="0">
                <a:latin typeface="Century Gothic" panose="020B0502020202020204" pitchFamily="34" charset="0"/>
              </a:rPr>
              <a:t>,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apoyo</a:t>
            </a:r>
            <a:r>
              <a:rPr lang="es-ES" dirty="0">
                <a:latin typeface="Century Gothic" panose="020B0502020202020204" pitchFamily="34" charset="0"/>
              </a:rPr>
              <a:t> y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supervisión</a:t>
            </a:r>
            <a:r>
              <a:rPr lang="es-ES" dirty="0">
                <a:latin typeface="Century Gothic" panose="020B0502020202020204" pitchFamily="34" charset="0"/>
              </a:rPr>
              <a:t> de la familia para </a:t>
            </a:r>
            <a:r>
              <a:rPr lang="es-ES" dirty="0" smtClean="0">
                <a:latin typeface="Century Gothic" panose="020B0502020202020204" pitchFamily="34" charset="0"/>
              </a:rPr>
              <a:t>el </a:t>
            </a:r>
            <a:r>
              <a:rPr lang="es-ES" dirty="0">
                <a:latin typeface="Century Gothic" panose="020B0502020202020204" pitchFamily="34" charset="0"/>
              </a:rPr>
              <a:t>uso </a:t>
            </a:r>
            <a:r>
              <a:rPr lang="es-ES" dirty="0" smtClean="0">
                <a:latin typeface="Century Gothic" panose="020B0502020202020204" pitchFamily="34" charset="0"/>
              </a:rPr>
              <a:t>adecuado de </a:t>
            </a:r>
            <a:r>
              <a:rPr lang="es-ES" dirty="0">
                <a:latin typeface="Century Gothic" panose="020B0502020202020204" pitchFamily="34" charset="0"/>
              </a:rPr>
              <a:t>estos </a:t>
            </a:r>
            <a:r>
              <a:rPr lang="es-ES" dirty="0" smtClean="0">
                <a:latin typeface="Century Gothic" panose="020B0502020202020204" pitchFamily="34" charset="0"/>
              </a:rPr>
              <a:t>dispositivos es fundamental</a:t>
            </a:r>
            <a:endParaRPr lang="es-ES" dirty="0">
              <a:latin typeface="Century Gothic" panose="020B0502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3419872" y="2127440"/>
            <a:ext cx="5328592" cy="0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3500551" y="2319638"/>
            <a:ext cx="5643449" cy="1200329"/>
            <a:chOff x="3500551" y="2319638"/>
            <a:chExt cx="5643449" cy="1200329"/>
          </a:xfrm>
        </p:grpSpPr>
        <p:sp>
          <p:nvSpPr>
            <p:cNvPr id="5" name="Elipse 4"/>
            <p:cNvSpPr/>
            <p:nvPr/>
          </p:nvSpPr>
          <p:spPr>
            <a:xfrm>
              <a:off x="3500551" y="2382730"/>
              <a:ext cx="642044" cy="649188"/>
            </a:xfrm>
            <a:prstGeom prst="ellipse">
              <a:avLst/>
            </a:prstGeom>
            <a:solidFill>
              <a:schemeClr val="accent5"/>
            </a:solidFill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240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189970" y="2319638"/>
              <a:ext cx="49540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latin typeface="Century Gothic" panose="020B0502020202020204" pitchFamily="34" charset="0"/>
                </a:rPr>
                <a:t>Formar y concienciar a los menores de la importancia de la privacidad y los riesgos de seguridad con la premisa fundamental de su uso con responsabilidad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661564" y="2447591"/>
              <a:ext cx="320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s-E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528346" y="3645024"/>
            <a:ext cx="5615654" cy="660896"/>
            <a:chOff x="3528346" y="3645024"/>
            <a:chExt cx="5615654" cy="660896"/>
          </a:xfrm>
        </p:grpSpPr>
        <p:sp>
          <p:nvSpPr>
            <p:cNvPr id="34" name="Elipse 33"/>
            <p:cNvSpPr/>
            <p:nvPr/>
          </p:nvSpPr>
          <p:spPr>
            <a:xfrm>
              <a:off x="3528346" y="3656732"/>
              <a:ext cx="642044" cy="6491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lIns="91440" tIns="45720" rIns="91440" bIns="45720" rtlCol="0" anchor="ctr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240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3685625" y="3750493"/>
              <a:ext cx="320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endParaRPr lang="es-E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4208636" y="3645024"/>
              <a:ext cx="49353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Supervisar siempre la descarga de aplicaciones hasta los 14 años al menos.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CuadroTexto 37"/>
          <p:cNvSpPr txBox="1"/>
          <p:nvPr/>
        </p:nvSpPr>
        <p:spPr>
          <a:xfrm>
            <a:off x="5054824" y="4330356"/>
            <a:ext cx="3909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Los dispositivos móviles requieren estar registrado para descargar e instalar aplicaciones.</a:t>
            </a:r>
            <a:endParaRPr lang="es-ES" sz="14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528346" y="5049258"/>
            <a:ext cx="5615654" cy="923330"/>
            <a:chOff x="3528346" y="5049258"/>
            <a:chExt cx="5615654" cy="923330"/>
          </a:xfrm>
        </p:grpSpPr>
        <p:sp>
          <p:nvSpPr>
            <p:cNvPr id="23" name="Elipse 22"/>
            <p:cNvSpPr/>
            <p:nvPr/>
          </p:nvSpPr>
          <p:spPr>
            <a:xfrm>
              <a:off x="3528346" y="5060966"/>
              <a:ext cx="642044" cy="6491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lIns="91440" tIns="45720" rIns="91440" bIns="45720" rtlCol="0" anchor="ctr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240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3685625" y="5154727"/>
              <a:ext cx="320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6</a:t>
              </a:r>
              <a:endParaRPr lang="es-E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4208636" y="5049258"/>
              <a:ext cx="49353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Controlar el tipo de acciones que realizan las aplicaciones que se instalan en los dispositivos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0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2154478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2913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0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TABLETAS Y SMARTPHONES</a:t>
            </a:r>
            <a:endParaRPr lang="es-ES" sz="2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-74208" y="5247786"/>
            <a:ext cx="245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¿Cómo ayudarles?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73681" y="1204110"/>
            <a:ext cx="5605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L</a:t>
            </a:r>
            <a:r>
              <a:rPr lang="es-ES" dirty="0" smtClean="0">
                <a:latin typeface="Century Gothic" panose="020B0502020202020204" pitchFamily="34" charset="0"/>
              </a:rPr>
              <a:t>a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orientación</a:t>
            </a:r>
            <a:r>
              <a:rPr lang="es-ES" dirty="0">
                <a:latin typeface="Century Gothic" panose="020B0502020202020204" pitchFamily="34" charset="0"/>
              </a:rPr>
              <a:t>,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apoyo</a:t>
            </a:r>
            <a:r>
              <a:rPr lang="es-ES" dirty="0">
                <a:latin typeface="Century Gothic" panose="020B0502020202020204" pitchFamily="34" charset="0"/>
              </a:rPr>
              <a:t> y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supervisión</a:t>
            </a:r>
            <a:r>
              <a:rPr lang="es-ES" dirty="0">
                <a:latin typeface="Century Gothic" panose="020B0502020202020204" pitchFamily="34" charset="0"/>
              </a:rPr>
              <a:t> de la familia para </a:t>
            </a:r>
            <a:r>
              <a:rPr lang="es-ES" dirty="0" smtClean="0">
                <a:latin typeface="Century Gothic" panose="020B0502020202020204" pitchFamily="34" charset="0"/>
              </a:rPr>
              <a:t>el </a:t>
            </a:r>
            <a:r>
              <a:rPr lang="es-ES" dirty="0">
                <a:latin typeface="Century Gothic" panose="020B0502020202020204" pitchFamily="34" charset="0"/>
              </a:rPr>
              <a:t>uso </a:t>
            </a:r>
            <a:r>
              <a:rPr lang="es-ES" dirty="0" smtClean="0">
                <a:latin typeface="Century Gothic" panose="020B0502020202020204" pitchFamily="34" charset="0"/>
              </a:rPr>
              <a:t>adecuado de </a:t>
            </a:r>
            <a:r>
              <a:rPr lang="es-ES" dirty="0">
                <a:latin typeface="Century Gothic" panose="020B0502020202020204" pitchFamily="34" charset="0"/>
              </a:rPr>
              <a:t>estos </a:t>
            </a:r>
            <a:r>
              <a:rPr lang="es-ES" dirty="0" smtClean="0">
                <a:latin typeface="Century Gothic" panose="020B0502020202020204" pitchFamily="34" charset="0"/>
              </a:rPr>
              <a:t>dispositivos es fundamental</a:t>
            </a:r>
            <a:endParaRPr lang="es-ES" dirty="0">
              <a:latin typeface="Century Gothic" panose="020B0502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3419872" y="2127440"/>
            <a:ext cx="5328592" cy="0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3500551" y="2319638"/>
            <a:ext cx="5643449" cy="923330"/>
            <a:chOff x="3500551" y="2319638"/>
            <a:chExt cx="5643449" cy="923330"/>
          </a:xfrm>
        </p:grpSpPr>
        <p:sp>
          <p:nvSpPr>
            <p:cNvPr id="5" name="Elipse 4"/>
            <p:cNvSpPr/>
            <p:nvPr/>
          </p:nvSpPr>
          <p:spPr>
            <a:xfrm>
              <a:off x="3500551" y="2382730"/>
              <a:ext cx="642044" cy="649188"/>
            </a:xfrm>
            <a:prstGeom prst="ellipse">
              <a:avLst/>
            </a:prstGeom>
            <a:solidFill>
              <a:schemeClr val="accent5"/>
            </a:solidFill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240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189970" y="2319638"/>
              <a:ext cx="49540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latin typeface="Century Gothic" panose="020B0502020202020204" pitchFamily="34" charset="0"/>
                </a:rPr>
                <a:t>Instalar en los dispositivos herramientas de seguridad y protección así como medidas de control parental.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661564" y="2447591"/>
              <a:ext cx="320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7</a:t>
              </a:r>
              <a:endParaRPr lang="es-E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528346" y="3645024"/>
            <a:ext cx="5615654" cy="1200329"/>
            <a:chOff x="3528346" y="3645024"/>
            <a:chExt cx="5615654" cy="1200329"/>
          </a:xfrm>
        </p:grpSpPr>
        <p:sp>
          <p:nvSpPr>
            <p:cNvPr id="34" name="Elipse 33"/>
            <p:cNvSpPr/>
            <p:nvPr/>
          </p:nvSpPr>
          <p:spPr>
            <a:xfrm>
              <a:off x="3528346" y="3656732"/>
              <a:ext cx="642044" cy="6491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lIns="91440" tIns="45720" rIns="91440" bIns="45720" rtlCol="0" anchor="ctr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240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3685625" y="3750493"/>
              <a:ext cx="320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8</a:t>
              </a:r>
              <a:endParaRPr lang="es-E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4208636" y="3645024"/>
              <a:ext cx="493536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Informarse de las condiciones de uso de cada una de las aplicaciones y si se atienen a la legislación española o europea.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564858" y="5144368"/>
            <a:ext cx="5615654" cy="660896"/>
            <a:chOff x="3564858" y="5144368"/>
            <a:chExt cx="5615654" cy="660896"/>
          </a:xfrm>
        </p:grpSpPr>
        <p:sp>
          <p:nvSpPr>
            <p:cNvPr id="21" name="Elipse 20"/>
            <p:cNvSpPr/>
            <p:nvPr/>
          </p:nvSpPr>
          <p:spPr>
            <a:xfrm>
              <a:off x="3564858" y="5156076"/>
              <a:ext cx="642044" cy="6491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lIns="91440" tIns="45720" rIns="91440" bIns="45720" rtlCol="0" anchor="ctr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240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3722137" y="5249837"/>
              <a:ext cx="320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9</a:t>
              </a:r>
              <a:endParaRPr lang="es-E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4245148" y="5144368"/>
              <a:ext cx="49353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Evitar la conexión a </a:t>
              </a:r>
              <a:r>
                <a:rPr lang="es-ES" dirty="0" err="1" smtClean="0">
                  <a:latin typeface="Century Gothic" panose="020B0502020202020204" pitchFamily="34" charset="0"/>
                </a:rPr>
                <a:t>wifis</a:t>
              </a:r>
              <a:r>
                <a:rPr lang="es-ES" dirty="0" smtClean="0">
                  <a:latin typeface="Century Gothic" panose="020B0502020202020204" pitchFamily="34" charset="0"/>
                </a:rPr>
                <a:t> abiertas o desconocidas.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2154478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2913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00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 18"/>
          <p:cNvSpPr/>
          <p:nvPr/>
        </p:nvSpPr>
        <p:spPr>
          <a:xfrm>
            <a:off x="3417753" y="1464816"/>
            <a:ext cx="1322923" cy="4252403"/>
          </a:xfrm>
          <a:custGeom>
            <a:avLst/>
            <a:gdLst>
              <a:gd name="connsiteX0" fmla="*/ 133315 w 1322923"/>
              <a:gd name="connsiteY0" fmla="*/ 0 h 4252403"/>
              <a:gd name="connsiteX1" fmla="*/ 843529 w 1322923"/>
              <a:gd name="connsiteY1" fmla="*/ 710213 h 4252403"/>
              <a:gd name="connsiteX2" fmla="*/ 657097 w 1322923"/>
              <a:gd name="connsiteY2" fmla="*/ 1447060 h 4252403"/>
              <a:gd name="connsiteX3" fmla="*/ 150 w 1322923"/>
              <a:gd name="connsiteY3" fmla="*/ 2166151 h 4252403"/>
              <a:gd name="connsiteX4" fmla="*/ 719241 w 1322923"/>
              <a:gd name="connsiteY4" fmla="*/ 2911875 h 4252403"/>
              <a:gd name="connsiteX5" fmla="*/ 151070 w 1322923"/>
              <a:gd name="connsiteY5" fmla="*/ 3542190 h 4252403"/>
              <a:gd name="connsiteX6" fmla="*/ 1322923 w 1322923"/>
              <a:gd name="connsiteY6" fmla="*/ 4234648 h 4252403"/>
              <a:gd name="connsiteX7" fmla="*/ 1322923 w 1322923"/>
              <a:gd name="connsiteY7" fmla="*/ 4234648 h 4252403"/>
              <a:gd name="connsiteX8" fmla="*/ 1269657 w 1322923"/>
              <a:gd name="connsiteY8" fmla="*/ 4252403 h 4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2923" h="4252403">
                <a:moveTo>
                  <a:pt x="133315" y="0"/>
                </a:moveTo>
                <a:cubicBezTo>
                  <a:pt x="444773" y="234518"/>
                  <a:pt x="756232" y="469036"/>
                  <a:pt x="843529" y="710213"/>
                </a:cubicBezTo>
                <a:cubicBezTo>
                  <a:pt x="930826" y="951390"/>
                  <a:pt x="797660" y="1204404"/>
                  <a:pt x="657097" y="1447060"/>
                </a:cubicBezTo>
                <a:cubicBezTo>
                  <a:pt x="516534" y="1689716"/>
                  <a:pt x="-10207" y="1922015"/>
                  <a:pt x="150" y="2166151"/>
                </a:cubicBezTo>
                <a:cubicBezTo>
                  <a:pt x="10507" y="2410287"/>
                  <a:pt x="694088" y="2682535"/>
                  <a:pt x="719241" y="2911875"/>
                </a:cubicBezTo>
                <a:cubicBezTo>
                  <a:pt x="744394" y="3141215"/>
                  <a:pt x="50456" y="3321728"/>
                  <a:pt x="151070" y="3542190"/>
                </a:cubicBezTo>
                <a:cubicBezTo>
                  <a:pt x="251684" y="3762652"/>
                  <a:pt x="1322923" y="4234648"/>
                  <a:pt x="1322923" y="4234648"/>
                </a:cubicBezTo>
                <a:lnTo>
                  <a:pt x="1322923" y="4234648"/>
                </a:lnTo>
                <a:lnTo>
                  <a:pt x="1269657" y="4252403"/>
                </a:lnTo>
              </a:path>
            </a:pathLst>
          </a:custGeom>
          <a:noFill/>
          <a:ln w="76200">
            <a:solidFill>
              <a:schemeClr val="accent4">
                <a:lumMod val="50000"/>
              </a:schemeClr>
            </a:solidFill>
            <a:prstDash val="sysDot"/>
          </a:ln>
        </p:spPr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TABLETAS Y SMARTPHONES</a:t>
            </a:r>
            <a:endParaRPr lang="es-ES" sz="2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-74208" y="5247786"/>
            <a:ext cx="2457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Aspectos técnicos de seguridad básicos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2154478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2913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3834544" y="1196814"/>
            <a:ext cx="505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Según la edad de los menores restringir la instalación de apps descargables de repositorios con registro (menores de 14 años)</a:t>
            </a:r>
            <a:endParaRPr lang="es-ES_tradnl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572000" y="197723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Aplicar </a:t>
            </a:r>
            <a:r>
              <a:rPr lang="es-ES" altLang="es-ES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cualquier actualización del sistema disponible desde el fabricante</a:t>
            </a:r>
            <a:endParaRPr lang="es-ES_tradnl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355976" y="2654145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Es conveniente que se solicite una clave </a:t>
            </a:r>
            <a:r>
              <a:rPr lang="es-ES" altLang="es-E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para  </a:t>
            </a:r>
            <a:r>
              <a:rPr lang="es-ES" altLang="es-ES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acceso al dispositivo</a:t>
            </a:r>
            <a:endParaRPr lang="es-ES_tradnl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685431" y="3403659"/>
            <a:ext cx="5059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Activar el Bluetooth únicamente cuando necesitemos utilizar este protocolo y desactivarlo una vez hayamos finalizado</a:t>
            </a:r>
            <a:endParaRPr lang="es-ES_tradnl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15152" y="4106895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Dispositivo </a:t>
            </a:r>
            <a:r>
              <a:rPr lang="es-ES" altLang="es-ES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debe bloquearse automáticamente tras </a:t>
            </a:r>
            <a:r>
              <a:rPr lang="es-ES" altLang="es-E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un tiempo de </a:t>
            </a:r>
            <a:r>
              <a:rPr lang="es-ES" altLang="es-ES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inactividad</a:t>
            </a:r>
            <a:endParaRPr lang="es-ES_tradnl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834544" y="472155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Periódicamente pasar aplicación para conocer el estado de seguridad del dispositivo</a:t>
            </a:r>
          </a:p>
        </p:txBody>
      </p:sp>
      <p:sp>
        <p:nvSpPr>
          <p:cNvPr id="16" name="Elipse 15"/>
          <p:cNvSpPr/>
          <p:nvPr/>
        </p:nvSpPr>
        <p:spPr>
          <a:xfrm>
            <a:off x="3419872" y="1298983"/>
            <a:ext cx="414673" cy="3945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ES_tradnl" sz="5400" dirty="0" smtClean="0"/>
          </a:p>
        </p:txBody>
      </p:sp>
      <p:sp>
        <p:nvSpPr>
          <p:cNvPr id="32" name="Elipse 31"/>
          <p:cNvSpPr/>
          <p:nvPr/>
        </p:nvSpPr>
        <p:spPr>
          <a:xfrm>
            <a:off x="4107816" y="2044773"/>
            <a:ext cx="414673" cy="3945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ES_tradnl" sz="5400" dirty="0" smtClean="0"/>
          </a:p>
        </p:txBody>
      </p:sp>
      <p:sp>
        <p:nvSpPr>
          <p:cNvPr id="33" name="Elipse 32"/>
          <p:cNvSpPr/>
          <p:nvPr/>
        </p:nvSpPr>
        <p:spPr>
          <a:xfrm>
            <a:off x="3941303" y="2701715"/>
            <a:ext cx="414673" cy="3945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ES_tradnl" sz="5400" dirty="0" smtClean="0"/>
          </a:p>
        </p:txBody>
      </p:sp>
      <p:sp>
        <p:nvSpPr>
          <p:cNvPr id="38" name="Elipse 37"/>
          <p:cNvSpPr/>
          <p:nvPr/>
        </p:nvSpPr>
        <p:spPr>
          <a:xfrm>
            <a:off x="3240360" y="3478472"/>
            <a:ext cx="414673" cy="3945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ES_tradnl" sz="5400" dirty="0" smtClean="0"/>
          </a:p>
        </p:txBody>
      </p:sp>
      <p:sp>
        <p:nvSpPr>
          <p:cNvPr id="39" name="Elipse 38"/>
          <p:cNvSpPr/>
          <p:nvPr/>
        </p:nvSpPr>
        <p:spPr>
          <a:xfrm>
            <a:off x="3914072" y="4205782"/>
            <a:ext cx="414673" cy="39455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ES_tradnl" sz="5400" dirty="0" smtClean="0"/>
          </a:p>
        </p:txBody>
      </p:sp>
      <p:sp>
        <p:nvSpPr>
          <p:cNvPr id="40" name="Elipse 39"/>
          <p:cNvSpPr/>
          <p:nvPr/>
        </p:nvSpPr>
        <p:spPr>
          <a:xfrm>
            <a:off x="3433867" y="4794332"/>
            <a:ext cx="414673" cy="39455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ES_tradnl" sz="5400" dirty="0" smtClean="0"/>
          </a:p>
        </p:txBody>
      </p:sp>
      <p:sp>
        <p:nvSpPr>
          <p:cNvPr id="42" name="Elipse 41"/>
          <p:cNvSpPr/>
          <p:nvPr/>
        </p:nvSpPr>
        <p:spPr>
          <a:xfrm>
            <a:off x="4522489" y="5431477"/>
            <a:ext cx="414673" cy="394555"/>
          </a:xfrm>
          <a:prstGeom prst="ellipse">
            <a:avLst/>
          </a:prstGeom>
          <a:solidFill>
            <a:srgbClr val="BC8732"/>
          </a:solidFill>
          <a:ln>
            <a:noFill/>
          </a:ln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ES_tradnl" sz="5400" dirty="0" smtClean="0"/>
          </a:p>
        </p:txBody>
      </p:sp>
      <p:sp>
        <p:nvSpPr>
          <p:cNvPr id="43" name="CuadroTexto 42"/>
          <p:cNvSpPr txBox="1"/>
          <p:nvPr/>
        </p:nvSpPr>
        <p:spPr>
          <a:xfrm>
            <a:off x="4918069" y="5456615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Desactivar  localización</a:t>
            </a:r>
          </a:p>
        </p:txBody>
      </p:sp>
    </p:spTree>
    <p:extLst>
      <p:ext uri="{BB962C8B-B14F-4D97-AF65-F5344CB8AC3E}">
        <p14:creationId xmlns:p14="http://schemas.microsoft.com/office/powerpoint/2010/main" xmlns="" val="7090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31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o 18"/>
          <p:cNvSpPr/>
          <p:nvPr/>
        </p:nvSpPr>
        <p:spPr>
          <a:xfrm rot="9054771">
            <a:off x="3359031" y="-642976"/>
            <a:ext cx="4795387" cy="4565859"/>
          </a:xfrm>
          <a:prstGeom prst="arc">
            <a:avLst>
              <a:gd name="adj1" fmla="val 13322517"/>
              <a:gd name="adj2" fmla="val 945833"/>
            </a:avLst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159321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274508"/>
              <a:gd name="adj2" fmla="val 4164545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267744" y="197500"/>
            <a:ext cx="6726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MENORES Y EL ENTORNO TECNOLÓGICO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532422" y="1706430"/>
            <a:ext cx="250100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INTERNET </a:t>
            </a:r>
          </a:p>
          <a:p>
            <a:pPr algn="ctr"/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cómo vehículo:</a:t>
            </a:r>
            <a:endParaRPr lang="es-E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3326912" y="-666630"/>
            <a:ext cx="4827505" cy="4668702"/>
            <a:chOff x="3326912" y="-666630"/>
            <a:chExt cx="4827505" cy="4668702"/>
          </a:xfrm>
        </p:grpSpPr>
        <p:sp>
          <p:nvSpPr>
            <p:cNvPr id="5" name="Arco 4"/>
            <p:cNvSpPr/>
            <p:nvPr/>
          </p:nvSpPr>
          <p:spPr>
            <a:xfrm rot="9054771">
              <a:off x="3359030" y="-629112"/>
              <a:ext cx="4795387" cy="4565859"/>
            </a:xfrm>
            <a:prstGeom prst="arc">
              <a:avLst>
                <a:gd name="adj1" fmla="val 14348159"/>
                <a:gd name="adj2" fmla="val 20748960"/>
              </a:avLst>
            </a:prstGeom>
            <a:ln w="3238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Arco 19"/>
            <p:cNvSpPr/>
            <p:nvPr/>
          </p:nvSpPr>
          <p:spPr>
            <a:xfrm rot="9054771">
              <a:off x="3326912" y="-591937"/>
              <a:ext cx="4795387" cy="4565859"/>
            </a:xfrm>
            <a:prstGeom prst="arc">
              <a:avLst>
                <a:gd name="adj1" fmla="val 13337351"/>
                <a:gd name="adj2" fmla="val 14058407"/>
              </a:avLst>
            </a:prstGeom>
            <a:ln w="3238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3" name="Grupo 32"/>
            <p:cNvGrpSpPr/>
            <p:nvPr/>
          </p:nvGrpSpPr>
          <p:grpSpPr>
            <a:xfrm>
              <a:off x="3342924" y="-666630"/>
              <a:ext cx="4795387" cy="4668702"/>
              <a:chOff x="3363204" y="-652365"/>
              <a:chExt cx="4795387" cy="4668702"/>
            </a:xfrm>
          </p:grpSpPr>
          <p:sp>
            <p:nvSpPr>
              <p:cNvPr id="6" name="Rectángulo 5"/>
              <p:cNvSpPr/>
              <p:nvPr/>
            </p:nvSpPr>
            <p:spPr>
              <a:xfrm rot="21291003">
                <a:off x="3400597" y="-551984"/>
                <a:ext cx="4623485" cy="45683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1975043"/>
                  </a:avLst>
                </a:prstTxWarp>
                <a:spAutoFit/>
              </a:bodyPr>
              <a:lstStyle/>
              <a:p>
                <a:pPr algn="ctr"/>
                <a:r>
                  <a:rPr lang="es-ES" b="1" dirty="0" smtClean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EXPERIMENTACIÓN DE LA REALIDAD</a:t>
                </a:r>
                <a:endParaRPr lang="es-ES" b="1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Arco 20"/>
              <p:cNvSpPr/>
              <p:nvPr/>
            </p:nvSpPr>
            <p:spPr>
              <a:xfrm rot="9054771">
                <a:off x="3363204" y="-652365"/>
                <a:ext cx="4795387" cy="4565859"/>
              </a:xfrm>
              <a:prstGeom prst="arc">
                <a:avLst>
                  <a:gd name="adj1" fmla="val 20914492"/>
                  <a:gd name="adj2" fmla="val 47232"/>
                </a:avLst>
              </a:prstGeom>
              <a:ln w="3238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6" name="Grupo 15"/>
          <p:cNvGrpSpPr/>
          <p:nvPr/>
        </p:nvGrpSpPr>
        <p:grpSpPr>
          <a:xfrm>
            <a:off x="3402303" y="4115599"/>
            <a:ext cx="1479892" cy="1500115"/>
            <a:chOff x="3402303" y="4115599"/>
            <a:chExt cx="1479892" cy="1500115"/>
          </a:xfrm>
        </p:grpSpPr>
        <p:sp>
          <p:nvSpPr>
            <p:cNvPr id="2" name="Elipse 1"/>
            <p:cNvSpPr/>
            <p:nvPr/>
          </p:nvSpPr>
          <p:spPr>
            <a:xfrm>
              <a:off x="3581683" y="4115599"/>
              <a:ext cx="1202528" cy="11722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3402303" y="5338715"/>
              <a:ext cx="1479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COMUNICACIÓN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63349" y="4260593"/>
              <a:ext cx="877860" cy="877860"/>
            </a:xfrm>
            <a:prstGeom prst="rect">
              <a:avLst/>
            </a:prstGeom>
          </p:spPr>
        </p:pic>
      </p:grpSp>
      <p:grpSp>
        <p:nvGrpSpPr>
          <p:cNvPr id="18" name="Grupo 17"/>
          <p:cNvGrpSpPr/>
          <p:nvPr/>
        </p:nvGrpSpPr>
        <p:grpSpPr>
          <a:xfrm>
            <a:off x="4882195" y="4326457"/>
            <a:ext cx="1194842" cy="1477984"/>
            <a:chOff x="4882195" y="4326457"/>
            <a:chExt cx="1194842" cy="1477984"/>
          </a:xfrm>
        </p:grpSpPr>
        <p:sp>
          <p:nvSpPr>
            <p:cNvPr id="9" name="Elipse 8"/>
            <p:cNvSpPr/>
            <p:nvPr/>
          </p:nvSpPr>
          <p:spPr>
            <a:xfrm>
              <a:off x="4882195" y="4326457"/>
              <a:ext cx="1194842" cy="119484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5028515" y="5527442"/>
              <a:ext cx="1027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EXPRESIÓN 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37083" y="4537926"/>
              <a:ext cx="895587" cy="706674"/>
            </a:xfrm>
            <a:prstGeom prst="rect">
              <a:avLst/>
            </a:prstGeom>
          </p:spPr>
        </p:pic>
      </p:grpSp>
      <p:grpSp>
        <p:nvGrpSpPr>
          <p:cNvPr id="24" name="Grupo 23"/>
          <p:cNvGrpSpPr/>
          <p:nvPr/>
        </p:nvGrpSpPr>
        <p:grpSpPr>
          <a:xfrm>
            <a:off x="6238619" y="4044591"/>
            <a:ext cx="1266391" cy="1621351"/>
            <a:chOff x="6238619" y="4044591"/>
            <a:chExt cx="1266391" cy="1621351"/>
          </a:xfrm>
        </p:grpSpPr>
        <p:sp>
          <p:nvSpPr>
            <p:cNvPr id="13" name="CuadroTexto 12"/>
            <p:cNvSpPr txBox="1"/>
            <p:nvPr/>
          </p:nvSpPr>
          <p:spPr>
            <a:xfrm>
              <a:off x="6334497" y="5388943"/>
              <a:ext cx="1170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APRENDIZAJE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6238619" y="4044591"/>
              <a:ext cx="1236700" cy="119893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99892" y="4163262"/>
              <a:ext cx="903246" cy="903246"/>
            </a:xfrm>
            <a:prstGeom prst="rect">
              <a:avLst/>
            </a:prstGeom>
          </p:spPr>
        </p:pic>
      </p:grpSp>
      <p:grpSp>
        <p:nvGrpSpPr>
          <p:cNvPr id="32" name="Grupo 31"/>
          <p:cNvGrpSpPr/>
          <p:nvPr/>
        </p:nvGrpSpPr>
        <p:grpSpPr>
          <a:xfrm>
            <a:off x="7391637" y="3321161"/>
            <a:ext cx="1247172" cy="1507144"/>
            <a:chOff x="7391637" y="3321161"/>
            <a:chExt cx="1247172" cy="1507144"/>
          </a:xfrm>
        </p:grpSpPr>
        <p:sp>
          <p:nvSpPr>
            <p:cNvPr id="25" name="Elipse 24"/>
            <p:cNvSpPr/>
            <p:nvPr/>
          </p:nvSpPr>
          <p:spPr>
            <a:xfrm>
              <a:off x="7391637" y="3321161"/>
              <a:ext cx="1202528" cy="11722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633406" y="4551306"/>
              <a:ext cx="1005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CREACIÓN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12471" y="3402307"/>
              <a:ext cx="794503" cy="794503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2168198" y="3262860"/>
            <a:ext cx="1582446" cy="1419164"/>
            <a:chOff x="2168198" y="3262860"/>
            <a:chExt cx="1582446" cy="1419164"/>
          </a:xfrm>
        </p:grpSpPr>
        <p:sp>
          <p:nvSpPr>
            <p:cNvPr id="30" name="Elipse 29"/>
            <p:cNvSpPr/>
            <p:nvPr/>
          </p:nvSpPr>
          <p:spPr>
            <a:xfrm>
              <a:off x="2548116" y="3262860"/>
              <a:ext cx="1202528" cy="11722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endParaRPr lang="es-ES" sz="5400" dirty="0" smtClean="0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5525" y="3379426"/>
              <a:ext cx="793921" cy="793921"/>
            </a:xfrm>
            <a:prstGeom prst="rect">
              <a:avLst/>
            </a:prstGeom>
          </p:spPr>
        </p:pic>
        <p:sp>
          <p:nvSpPr>
            <p:cNvPr id="31" name="CuadroTexto 30"/>
            <p:cNvSpPr txBox="1"/>
            <p:nvPr/>
          </p:nvSpPr>
          <p:spPr>
            <a:xfrm>
              <a:off x="2168198" y="4405025"/>
              <a:ext cx="1487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ENTRETENIMIENTO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3869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2154478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2913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2417781" y="2636912"/>
            <a:ext cx="6726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ORIENTACIONES Y RECURSOS</a:t>
            </a:r>
            <a:endParaRPr lang="es-ES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3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ORIENTACIONES Y RECURSOS</a:t>
            </a:r>
          </a:p>
        </p:txBody>
      </p:sp>
      <p:sp>
        <p:nvSpPr>
          <p:cNvPr id="9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2154478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2913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4940" y="2082640"/>
            <a:ext cx="1087962" cy="108796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7917" y="3121966"/>
            <a:ext cx="1087962" cy="108796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1083" y="4233300"/>
            <a:ext cx="1087962" cy="1087962"/>
          </a:xfrm>
          <a:prstGeom prst="rect">
            <a:avLst/>
          </a:prstGeom>
        </p:spPr>
      </p:pic>
      <p:sp>
        <p:nvSpPr>
          <p:cNvPr id="19" name="15 CuadroTexto"/>
          <p:cNvSpPr txBox="1"/>
          <p:nvPr/>
        </p:nvSpPr>
        <p:spPr>
          <a:xfrm>
            <a:off x="4139952" y="2334233"/>
            <a:ext cx="50040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itchFamily="34" charset="0"/>
              </a:rPr>
              <a:t>Tratar de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familiarizarse con las tecnologías</a:t>
            </a:r>
            <a:r>
              <a:rPr lang="es-ES" sz="1600" dirty="0" smtClean="0">
                <a:latin typeface="Century Gothic" pitchFamily="34" charset="0"/>
              </a:rPr>
              <a:t>, y predicar con el ejemplo</a:t>
            </a:r>
            <a:endParaRPr lang="es-ES" sz="1600" dirty="0">
              <a:latin typeface="Century Gothic" pitchFamily="34" charset="0"/>
            </a:endParaRPr>
          </a:p>
        </p:txBody>
      </p:sp>
      <p:sp>
        <p:nvSpPr>
          <p:cNvPr id="23" name="28 CuadroTexto"/>
          <p:cNvSpPr txBox="1"/>
          <p:nvPr/>
        </p:nvSpPr>
        <p:spPr>
          <a:xfrm>
            <a:off x="4139952" y="3332650"/>
            <a:ext cx="50040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itchFamily="34" charset="0"/>
              </a:rPr>
              <a:t>Intentar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compartir experiencias </a:t>
            </a:r>
            <a:r>
              <a:rPr lang="es-ES" sz="1600" dirty="0" smtClean="0">
                <a:latin typeface="Century Gothic" pitchFamily="34" charset="0"/>
              </a:rPr>
              <a:t>de Internet con sus hijos y dialogar sobre su  uso</a:t>
            </a:r>
            <a:endParaRPr lang="es-ES" sz="1600" dirty="0">
              <a:latin typeface="Century Gothic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139952" y="4387127"/>
            <a:ext cx="50040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itchFamily="34" charset="0"/>
              </a:rPr>
              <a:t>Mostrar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actitud positiva </a:t>
            </a:r>
            <a:r>
              <a:rPr lang="es-ES" sz="1600" dirty="0" smtClean="0">
                <a:latin typeface="Century Gothic" pitchFamily="34" charset="0"/>
              </a:rPr>
              <a:t>ante el uso de las tecnología y las redes sociales, conociendo sus ventajas y  potenciándolas</a:t>
            </a:r>
          </a:p>
        </p:txBody>
      </p:sp>
      <p:sp>
        <p:nvSpPr>
          <p:cNvPr id="39" name="25 Rectángulo"/>
          <p:cNvSpPr/>
          <p:nvPr/>
        </p:nvSpPr>
        <p:spPr>
          <a:xfrm>
            <a:off x="4141440" y="1276598"/>
            <a:ext cx="2915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CREAR CLIMA DE CONFIANZA. 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12 CuadroTexto"/>
          <p:cNvSpPr txBox="1"/>
          <p:nvPr/>
        </p:nvSpPr>
        <p:spPr>
          <a:xfrm>
            <a:off x="-36512" y="5507923"/>
            <a:ext cx="2669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Recomendaciones como padres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1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32" grpId="0" animBg="1"/>
      <p:bldP spid="39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ORIENTACIONES Y RECURSOS</a:t>
            </a:r>
          </a:p>
        </p:txBody>
      </p:sp>
      <p:sp>
        <p:nvSpPr>
          <p:cNvPr id="9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2154478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2913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25 Rectángulo"/>
          <p:cNvSpPr/>
          <p:nvPr/>
        </p:nvSpPr>
        <p:spPr>
          <a:xfrm>
            <a:off x="4141440" y="1276598"/>
            <a:ext cx="2915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CREAR CLIMA DE CONFIANZA. 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12 CuadroTexto"/>
          <p:cNvSpPr txBox="1"/>
          <p:nvPr/>
        </p:nvSpPr>
        <p:spPr>
          <a:xfrm>
            <a:off x="-36512" y="5507923"/>
            <a:ext cx="2669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Recomendaciones como padres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31 CuadroTexto"/>
          <p:cNvSpPr txBox="1"/>
          <p:nvPr/>
        </p:nvSpPr>
        <p:spPr>
          <a:xfrm>
            <a:off x="4572000" y="3767151"/>
            <a:ext cx="47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Mantenerse informado </a:t>
            </a:r>
            <a:r>
              <a:rPr lang="es-ES" sz="1600" dirty="0" smtClean="0">
                <a:latin typeface="Century Gothic" pitchFamily="34" charset="0"/>
              </a:rPr>
              <a:t>sobre  la evolución de las redes</a:t>
            </a:r>
            <a:endParaRPr lang="es-ES" sz="1600" dirty="0">
              <a:latin typeface="Century Gothic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8485" y="2509942"/>
            <a:ext cx="1087962" cy="108796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0250" y="3524268"/>
            <a:ext cx="1087962" cy="1087962"/>
          </a:xfrm>
          <a:prstGeom prst="rect">
            <a:avLst/>
          </a:prstGeom>
        </p:spPr>
      </p:pic>
      <p:sp>
        <p:nvSpPr>
          <p:cNvPr id="36" name="34 CuadroTexto"/>
          <p:cNvSpPr txBox="1"/>
          <p:nvPr/>
        </p:nvSpPr>
        <p:spPr>
          <a:xfrm>
            <a:off x="4555232" y="2761535"/>
            <a:ext cx="50040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Informarse de los riesgos</a:t>
            </a:r>
            <a:r>
              <a:rPr lang="es-ES" sz="1600" dirty="0" smtClean="0">
                <a:latin typeface="Century Gothic" pitchFamily="34" charset="0"/>
              </a:rPr>
              <a:t> de compartir información personal</a:t>
            </a: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0250" y="4538594"/>
            <a:ext cx="1087962" cy="1087962"/>
          </a:xfrm>
          <a:prstGeom prst="rect">
            <a:avLst/>
          </a:prstGeom>
        </p:spPr>
      </p:pic>
      <p:sp>
        <p:nvSpPr>
          <p:cNvPr id="39" name="31 CuadroTexto"/>
          <p:cNvSpPr txBox="1"/>
          <p:nvPr/>
        </p:nvSpPr>
        <p:spPr>
          <a:xfrm>
            <a:off x="4555232" y="4769549"/>
            <a:ext cx="47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Los menores  también tienen derecho a la intimidad y a la propia imagen.</a:t>
            </a:r>
            <a:endParaRPr lang="es-ES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6" grpId="0" animBg="1"/>
      <p:bldP spid="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ORIENTACIONES Y RECURSOS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7919" y="5338146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Sitios web de apoyo</a:t>
            </a:r>
          </a:p>
          <a:p>
            <a:r>
              <a:rPr lang="es-ES_trad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y recursos</a:t>
            </a:r>
            <a:endParaRPr lang="es-ES_tradnl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43424" y="563772"/>
            <a:ext cx="2483885" cy="2580141"/>
            <a:chOff x="6243424" y="563772"/>
            <a:chExt cx="2483885" cy="2580141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2963" y="1004040"/>
              <a:ext cx="2201752" cy="14319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Rectángulo 14"/>
            <p:cNvSpPr/>
            <p:nvPr/>
          </p:nvSpPr>
          <p:spPr>
            <a:xfrm>
              <a:off x="6277487" y="563772"/>
              <a:ext cx="22372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hlinkClick r:id="rId4"/>
                </a:rPr>
                <a:t>http://</a:t>
              </a:r>
              <a:r>
                <a:rPr lang="es-ES_tradnl" sz="120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hlinkClick r:id="rId4"/>
                </a:rPr>
                <a:t>www.educa.jcyl.es/educacyl/cm/ciberacoso</a:t>
              </a:r>
              <a:endParaRPr lang="es-ES_tradnl" sz="12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endParaRPr lang="es-ES_tradnl" sz="1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6243424" y="2436027"/>
              <a:ext cx="248388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s-ES_tradnl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Web del</a:t>
              </a:r>
              <a:r>
                <a:rPr kumimoji="0" lang="es-ES_tradnl" altLang="es-ES_tradnl" sz="10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 Plan de Seguridad y Confianza Digital en el ámbito educativo de la Junta de Castilla y León</a:t>
              </a:r>
              <a:endParaRPr kumimoji="0" lang="es-ES_tradnl" altLang="es-ES_tradnl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sp>
        <p:nvSpPr>
          <p:cNvPr id="21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2154478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2913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8"/>
          <p:cNvGrpSpPr/>
          <p:nvPr/>
        </p:nvGrpSpPr>
        <p:grpSpPr>
          <a:xfrm>
            <a:off x="3414998" y="3615264"/>
            <a:ext cx="2146770" cy="2784711"/>
            <a:chOff x="3414998" y="3615264"/>
            <a:chExt cx="2146770" cy="278471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4998" y="3846097"/>
              <a:ext cx="2146770" cy="14167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Rectángulo 2"/>
            <p:cNvSpPr/>
            <p:nvPr/>
          </p:nvSpPr>
          <p:spPr>
            <a:xfrm>
              <a:off x="3448142" y="3615264"/>
              <a:ext cx="19800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>
                  <a:latin typeface="Century Gothic" panose="020B0502020202020204" pitchFamily="34" charset="0"/>
                  <a:hlinkClick r:id="rId6"/>
                </a:rPr>
                <a:t>http://familiadigital.net</a:t>
              </a:r>
              <a:r>
                <a:rPr lang="es-ES" sz="1200" dirty="0" smtClean="0">
                  <a:latin typeface="Century Gothic" panose="020B0502020202020204" pitchFamily="34" charset="0"/>
                  <a:hlinkClick r:id="rId6"/>
                </a:rPr>
                <a:t>/</a:t>
              </a:r>
              <a:endParaRPr lang="es-ES" sz="1200" dirty="0" smtClean="0">
                <a:latin typeface="Century Gothic" panose="020B0502020202020204" pitchFamily="34" charset="0"/>
              </a:endParaRPr>
            </a:p>
            <a:p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3414998" y="5338146"/>
              <a:ext cx="214677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_tradnl" sz="1050" dirty="0">
                  <a:latin typeface="Century Gothic" panose="020B0502020202020204" pitchFamily="34" charset="0"/>
                </a:rPr>
                <a:t>Centro de </a:t>
              </a:r>
              <a:r>
                <a:rPr lang="es-ES_tradnl" sz="1050" dirty="0" smtClean="0">
                  <a:latin typeface="Century Gothic" panose="020B0502020202020204" pitchFamily="34" charset="0"/>
                </a:rPr>
                <a:t>Recursos de Telefónica </a:t>
              </a:r>
              <a:r>
                <a:rPr lang="es-ES_tradnl" sz="1050" dirty="0">
                  <a:latin typeface="Century Gothic" panose="020B0502020202020204" pitchFamily="34" charset="0"/>
                </a:rPr>
                <a:t>para </a:t>
              </a:r>
              <a:r>
                <a:rPr lang="es-ES_tradnl" sz="1050" dirty="0" smtClean="0">
                  <a:latin typeface="Century Gothic" panose="020B0502020202020204" pitchFamily="34" charset="0"/>
                </a:rPr>
                <a:t>Padres. El </a:t>
              </a:r>
              <a:r>
                <a:rPr lang="es-ES_tradnl" sz="1050" dirty="0">
                  <a:latin typeface="Century Gothic" panose="020B0502020202020204" pitchFamily="34" charset="0"/>
                </a:rPr>
                <a:t>objetivo es impulsar la educación digital y contribuir a crear un Internet mejor para los </a:t>
              </a:r>
              <a:r>
                <a:rPr lang="es-ES_tradnl" sz="1050" dirty="0" smtClean="0">
                  <a:latin typeface="Century Gothic" panose="020B0502020202020204" pitchFamily="34" charset="0"/>
                </a:rPr>
                <a:t>niños.</a:t>
              </a:r>
              <a:endParaRPr lang="es-ES_tradnl" sz="105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6231705" y="3338785"/>
            <a:ext cx="2283011" cy="2867140"/>
            <a:chOff x="6231705" y="3338785"/>
            <a:chExt cx="2283011" cy="2867140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2964" y="3791047"/>
              <a:ext cx="2201752" cy="14718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Rectángulo 23"/>
            <p:cNvSpPr/>
            <p:nvPr/>
          </p:nvSpPr>
          <p:spPr>
            <a:xfrm>
              <a:off x="6243424" y="3338785"/>
              <a:ext cx="22712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>
                  <a:latin typeface="Century Gothic" panose="020B0502020202020204" pitchFamily="34" charset="0"/>
                  <a:hlinkClick r:id="rId8"/>
                </a:rPr>
                <a:t>http://www.tudecideseninternet.es/agpd1</a:t>
              </a:r>
              <a:r>
                <a:rPr lang="es-ES" sz="1200" dirty="0" smtClean="0">
                  <a:latin typeface="Century Gothic" panose="020B0502020202020204" pitchFamily="34" charset="0"/>
                  <a:hlinkClick r:id="rId8"/>
                </a:rPr>
                <a:t>/</a:t>
              </a:r>
              <a:endParaRPr lang="es-ES" sz="1200" dirty="0" smtClean="0">
                <a:latin typeface="Century Gothic" panose="020B0502020202020204" pitchFamily="34" charset="0"/>
              </a:endParaRPr>
            </a:p>
            <a:p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6231705" y="5305679"/>
              <a:ext cx="2283009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_tradnl" sz="1050" dirty="0" smtClean="0">
                  <a:latin typeface="Century Gothic" panose="020B0502020202020204" pitchFamily="34" charset="0"/>
                </a:rPr>
                <a:t>Web de la Agencia Española de Protección de Datos dirigida a jóvenes, padres y profesores sobre los derechos de los menores en la red</a:t>
              </a:r>
              <a:endParaRPr lang="es-ES_tradnl" sz="105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330057" y="729002"/>
            <a:ext cx="2483885" cy="2734252"/>
            <a:chOff x="3330057" y="729002"/>
            <a:chExt cx="2483885" cy="2734252"/>
          </a:xfrm>
        </p:grpSpPr>
        <p:grpSp>
          <p:nvGrpSpPr>
            <p:cNvPr id="5" name="Grupo 4"/>
            <p:cNvGrpSpPr/>
            <p:nvPr/>
          </p:nvGrpSpPr>
          <p:grpSpPr>
            <a:xfrm>
              <a:off x="3330057" y="1015604"/>
              <a:ext cx="2483885" cy="2447650"/>
              <a:chOff x="3330057" y="1015604"/>
              <a:chExt cx="2483885" cy="2447650"/>
            </a:xfrm>
          </p:grpSpPr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364890" y="1015604"/>
                <a:ext cx="2201752" cy="143198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8" name="Rectangle 1"/>
              <p:cNvSpPr>
                <a:spLocks noChangeArrowheads="1"/>
              </p:cNvSpPr>
              <p:nvPr/>
            </p:nvSpPr>
            <p:spPr bwMode="auto">
              <a:xfrm>
                <a:off x="3330057" y="2447591"/>
                <a:ext cx="24838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altLang="es-ES_tradnl" sz="1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anose="020B0502020202020204" pitchFamily="34" charset="0"/>
                  </a:rPr>
                  <a:t>Oficina de Seguridad del Internauta (OSI) de INCIBE proporcionamos la información y el soporte necesarios para evitar y resolver los problemas de seguridad que pueden existir al navegar por Internet. </a:t>
                </a:r>
              </a:p>
            </p:txBody>
          </p:sp>
        </p:grpSp>
        <p:sp>
          <p:nvSpPr>
            <p:cNvPr id="25" name="Rectángulo 24"/>
            <p:cNvSpPr/>
            <p:nvPr/>
          </p:nvSpPr>
          <p:spPr>
            <a:xfrm>
              <a:off x="3716615" y="729002"/>
              <a:ext cx="14350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10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hlinkClick r:id="rId10"/>
                </a:rPr>
                <a:t>http://www.osi.es</a:t>
              </a:r>
              <a:r>
                <a:rPr lang="es-ES" sz="110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hlinkClick r:id="rId10"/>
                </a:rPr>
                <a:t>/</a:t>
              </a:r>
              <a:endParaRPr lang="es-ES" sz="11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endParaRPr lang="es-ES" sz="11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685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ORIENTACIONES Y RECURSOS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7919" y="5338146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Sitios web de apoyo</a:t>
            </a:r>
          </a:p>
          <a:p>
            <a:r>
              <a:rPr lang="es-ES_trad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y recursos</a:t>
            </a:r>
            <a:endParaRPr lang="es-ES_tradnl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2154478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2913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" name="Grupo 11"/>
          <p:cNvGrpSpPr/>
          <p:nvPr/>
        </p:nvGrpSpPr>
        <p:grpSpPr>
          <a:xfrm>
            <a:off x="3314985" y="3789040"/>
            <a:ext cx="2432830" cy="2580157"/>
            <a:chOff x="3314985" y="3789040"/>
            <a:chExt cx="2432830" cy="2580157"/>
          </a:xfrm>
        </p:grpSpPr>
        <p:sp>
          <p:nvSpPr>
            <p:cNvPr id="5" name="Rectángulo 4"/>
            <p:cNvSpPr/>
            <p:nvPr/>
          </p:nvSpPr>
          <p:spPr>
            <a:xfrm>
              <a:off x="3314985" y="3789040"/>
              <a:ext cx="2432830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50" dirty="0">
                  <a:latin typeface="Century Gothic" panose="020B0502020202020204" pitchFamily="34" charset="0"/>
                  <a:hlinkClick r:id="rId3"/>
                </a:rPr>
                <a:t>http://</a:t>
              </a:r>
              <a:r>
                <a:rPr lang="es-ES" sz="1050" dirty="0" smtClean="0">
                  <a:latin typeface="Century Gothic" panose="020B0502020202020204" pitchFamily="34" charset="0"/>
                  <a:hlinkClick r:id="rId3"/>
                </a:rPr>
                <a:t>www.avpd.euskadi.eus/s04-kontuz00/es/contenidos/informacion/udcd/es_udcd/decides.html</a:t>
              </a:r>
              <a:endParaRPr lang="es-ES" sz="1050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6418" y="4378950"/>
              <a:ext cx="2119927" cy="13383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Rectangle 1"/>
            <p:cNvSpPr>
              <a:spLocks noChangeArrowheads="1"/>
            </p:cNvSpPr>
            <p:nvPr/>
          </p:nvSpPr>
          <p:spPr bwMode="auto">
            <a:xfrm>
              <a:off x="3314985" y="5661311"/>
              <a:ext cx="23854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ES_tradnl" altLang="es-ES_tradnl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Espacio de la Agencia</a:t>
              </a:r>
              <a:r>
                <a:rPr kumimoji="0" lang="es-ES_tradnl" altLang="es-ES_tradnl" sz="10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 Vasca de Protección de Datos dirigido a  jóvenes sobre el tema de la privacidad y protección de datos</a:t>
              </a:r>
              <a:endParaRPr kumimoji="0" lang="es-ES_tradnl" altLang="es-ES_tradnl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6163376" y="706537"/>
            <a:ext cx="2761271" cy="2149059"/>
            <a:chOff x="6163376" y="706537"/>
            <a:chExt cx="2761271" cy="2149059"/>
          </a:xfrm>
        </p:grpSpPr>
        <p:sp>
          <p:nvSpPr>
            <p:cNvPr id="15" name="Rectángulo 14"/>
            <p:cNvSpPr/>
            <p:nvPr/>
          </p:nvSpPr>
          <p:spPr>
            <a:xfrm>
              <a:off x="6163376" y="706537"/>
              <a:ext cx="2761271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50" dirty="0">
                  <a:latin typeface="Century Gothic" panose="020B0502020202020204" pitchFamily="34" charset="0"/>
                  <a:hlinkClick r:id="rId5"/>
                </a:rPr>
                <a:t>http://</a:t>
              </a:r>
              <a:r>
                <a:rPr lang="es-ES" sz="1050" dirty="0" smtClean="0">
                  <a:latin typeface="Century Gothic" panose="020B0502020202020204" pitchFamily="34" charset="0"/>
                  <a:hlinkClick r:id="rId5"/>
                </a:rPr>
                <a:t>www.proteccionprivacidad.com</a:t>
              </a:r>
              <a:endParaRPr lang="es-ES" sz="1050" dirty="0" smtClean="0">
                <a:latin typeface="Century Gothic" panose="020B0502020202020204" pitchFamily="34" charset="0"/>
              </a:endParaRPr>
            </a:p>
            <a:p>
              <a:endParaRPr lang="es-ES_tradnl" sz="10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6225005" y="2301598"/>
              <a:ext cx="216393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s-ES_tradnl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Recursos</a:t>
              </a:r>
              <a:r>
                <a:rPr kumimoji="0" lang="es-ES_tradnl" altLang="es-ES_tradnl" sz="10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 visuales sobre la protección de la privacidad de ONG </a:t>
              </a:r>
              <a:r>
                <a:rPr kumimoji="0" lang="es-ES_tradnl" altLang="es-ES_tradnl" sz="100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Pantallasamigas</a:t>
              </a:r>
              <a:r>
                <a:rPr kumimoji="0" lang="es-ES_tradnl" altLang="es-ES_tradnl" sz="10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.</a:t>
              </a:r>
              <a:endParaRPr kumimoji="0" lang="es-ES_tradnl" altLang="es-ES_tradnl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77487" y="957611"/>
              <a:ext cx="2162958" cy="13431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" name="Grupo 9"/>
          <p:cNvGrpSpPr/>
          <p:nvPr/>
        </p:nvGrpSpPr>
        <p:grpSpPr>
          <a:xfrm>
            <a:off x="6200987" y="3364927"/>
            <a:ext cx="2385455" cy="3083736"/>
            <a:chOff x="6200987" y="3364927"/>
            <a:chExt cx="2385455" cy="3083736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2236" y="3693305"/>
              <a:ext cx="2205199" cy="131898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Rectángulo 8"/>
            <p:cNvSpPr/>
            <p:nvPr/>
          </p:nvSpPr>
          <p:spPr>
            <a:xfrm>
              <a:off x="6253674" y="3364927"/>
              <a:ext cx="226376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100" dirty="0">
                  <a:latin typeface="Century Gothic" panose="020B0502020202020204" pitchFamily="34" charset="0"/>
                  <a:hlinkClick r:id="rId8"/>
                </a:rPr>
                <a:t>http://</a:t>
              </a:r>
              <a:r>
                <a:rPr lang="es-ES" sz="1100" dirty="0" smtClean="0">
                  <a:latin typeface="Century Gothic" panose="020B0502020202020204" pitchFamily="34" charset="0"/>
                  <a:hlinkClick r:id="rId8"/>
                </a:rPr>
                <a:t>www.portaldelmenor.es</a:t>
              </a:r>
              <a:endParaRPr lang="es-ES" sz="1100" dirty="0" smtClean="0">
                <a:latin typeface="Century Gothic" panose="020B0502020202020204" pitchFamily="34" charset="0"/>
              </a:endParaRPr>
            </a:p>
            <a:p>
              <a:endParaRPr lang="es-ES" sz="1100" dirty="0">
                <a:latin typeface="Century Gothic" panose="020B0502020202020204" pitchFamily="34" charset="0"/>
              </a:endParaRPr>
            </a:p>
          </p:txBody>
        </p:sp>
        <p:sp>
          <p:nvSpPr>
            <p:cNvPr id="34" name="Rectangle 1"/>
            <p:cNvSpPr>
              <a:spLocks noChangeArrowheads="1"/>
            </p:cNvSpPr>
            <p:nvPr/>
          </p:nvSpPr>
          <p:spPr bwMode="auto">
            <a:xfrm>
              <a:off x="6200987" y="5125224"/>
              <a:ext cx="2385455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s-ES_tradnl" sz="1000" dirty="0" smtClean="0">
                  <a:latin typeface="Century Gothic" panose="020B0502020202020204" pitchFamily="34" charset="0"/>
                </a:rPr>
                <a:t>Su </a:t>
              </a:r>
              <a:r>
                <a:rPr lang="es-ES_tradnl" sz="1000" dirty="0">
                  <a:latin typeface="Century Gothic" panose="020B0502020202020204" pitchFamily="34" charset="0"/>
                </a:rPr>
                <a:t>objetivo es ofrecer una navegación segura y de calidad tanto a través del Portal cómo a través de los enlaces incluidos en el </a:t>
              </a:r>
              <a:r>
                <a:rPr lang="es-ES_tradnl" sz="1000" dirty="0" smtClean="0">
                  <a:latin typeface="Century Gothic" panose="020B0502020202020204" pitchFamily="34" charset="0"/>
                </a:rPr>
                <a:t>mismo desarrollado por </a:t>
              </a:r>
              <a:r>
                <a:rPr lang="es-ES_tradnl" sz="1000" dirty="0">
                  <a:latin typeface="Century Gothic" panose="020B0502020202020204" pitchFamily="34" charset="0"/>
                </a:rPr>
                <a:t>DEFENSOR DEL MENOR en la Comunidad de </a:t>
              </a:r>
              <a:r>
                <a:rPr lang="es-ES_tradnl" sz="1000" dirty="0" smtClean="0">
                  <a:latin typeface="Century Gothic" panose="020B0502020202020204" pitchFamily="34" charset="0"/>
                </a:rPr>
                <a:t>Madrid Obra </a:t>
              </a:r>
              <a:r>
                <a:rPr lang="es-ES_tradnl" sz="1000" dirty="0">
                  <a:latin typeface="Century Gothic" panose="020B0502020202020204" pitchFamily="34" charset="0"/>
                </a:rPr>
                <a:t>Social de CAJA DE </a:t>
              </a:r>
              <a:r>
                <a:rPr lang="es-ES_tradnl" sz="1000" dirty="0" smtClean="0">
                  <a:latin typeface="Century Gothic" panose="020B0502020202020204" pitchFamily="34" charset="0"/>
                </a:rPr>
                <a:t>MADRID PROTÉGELES</a:t>
              </a:r>
              <a:endParaRPr kumimoji="0" lang="es-ES_tradnl" altLang="es-ES_tradnl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3338673" y="689378"/>
            <a:ext cx="2385455" cy="3049517"/>
            <a:chOff x="3338673" y="689378"/>
            <a:chExt cx="2385455" cy="3049517"/>
          </a:xfrm>
        </p:grpSpPr>
        <p:grpSp>
          <p:nvGrpSpPr>
            <p:cNvPr id="2" name="Grupo 1"/>
            <p:cNvGrpSpPr/>
            <p:nvPr/>
          </p:nvGrpSpPr>
          <p:grpSpPr>
            <a:xfrm>
              <a:off x="3338673" y="952348"/>
              <a:ext cx="2385455" cy="2786547"/>
              <a:chOff x="3338673" y="952348"/>
              <a:chExt cx="2385455" cy="2786547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auto">
              <a:xfrm>
                <a:off x="3338673" y="2261567"/>
                <a:ext cx="2385455" cy="1477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s-ES_tradnl" altLang="es-ES_tradnl" sz="1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anose="020B0502020202020204" pitchFamily="34" charset="0"/>
                  </a:rPr>
                  <a:t>Espacio de la Fundación</a:t>
                </a:r>
                <a:r>
                  <a:rPr kumimoji="0" lang="es-ES_tradnl" altLang="es-ES_tradnl" sz="10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anose="020B0502020202020204" pitchFamily="34" charset="0"/>
                  </a:rPr>
                  <a:t> Aliado </a:t>
                </a:r>
                <a:r>
                  <a:rPr lang="es-ES_tradnl" sz="1000" dirty="0" smtClean="0">
                    <a:latin typeface="Century Gothic" panose="020B0502020202020204" pitchFamily="34" charset="0"/>
                  </a:rPr>
                  <a:t>dirigido a </a:t>
                </a:r>
                <a:r>
                  <a:rPr lang="es-ES_tradnl" sz="1000" dirty="0">
                    <a:latin typeface="Century Gothic" panose="020B0502020202020204" pitchFamily="34" charset="0"/>
                  </a:rPr>
                  <a:t>garantizar que se cumplan los derechos de los niños en Internet, mejorando su seguridad en la Red a través de la creación de herramientas tecnológicas y de actividades formativas y educativas de concienciación.</a:t>
                </a:r>
                <a:endParaRPr kumimoji="0" lang="es-ES_tradnl" altLang="es-ES_tradnl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5" name="Imagen 24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427145" y="952348"/>
                <a:ext cx="2144285" cy="13475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30" name="Rectángulo 29"/>
            <p:cNvSpPr/>
            <p:nvPr/>
          </p:nvSpPr>
          <p:spPr>
            <a:xfrm>
              <a:off x="3671478" y="689378"/>
              <a:ext cx="17475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>
                  <a:latin typeface="Century Gothic" panose="020B0502020202020204" pitchFamily="34" charset="0"/>
                  <a:hlinkClick r:id="rId10"/>
                </a:rPr>
                <a:t>http://www.alia2.org</a:t>
              </a:r>
              <a:endParaRPr lang="es-ES" sz="1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421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ORIENTACIONES Y RECURSOS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7919" y="5338146"/>
            <a:ext cx="2315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Algunos recursos de seguridad para tabletas</a:t>
            </a:r>
            <a:endParaRPr lang="es-ES_tradnl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2154478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2913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3861581" y="1565152"/>
            <a:ext cx="5034572" cy="1722970"/>
            <a:chOff x="3861581" y="1565152"/>
            <a:chExt cx="5034572" cy="1722970"/>
          </a:xfrm>
        </p:grpSpPr>
        <p:pic>
          <p:nvPicPr>
            <p:cNvPr id="4098" name="Picture 2" descr="Cover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581" y="1565152"/>
              <a:ext cx="1445035" cy="1445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uadroTexto 1"/>
            <p:cNvSpPr txBox="1"/>
            <p:nvPr/>
          </p:nvSpPr>
          <p:spPr>
            <a:xfrm>
              <a:off x="3920759" y="2980345"/>
              <a:ext cx="1527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b="1" dirty="0" smtClean="0">
                  <a:latin typeface="Century Gothic" panose="020B0502020202020204" pitchFamily="34" charset="0"/>
                </a:rPr>
                <a:t>CONAN </a:t>
              </a:r>
              <a:r>
                <a:rPr lang="es-ES_tradnl" sz="1400" b="1" dirty="0" err="1" smtClean="0">
                  <a:latin typeface="Century Gothic" panose="020B0502020202020204" pitchFamily="34" charset="0"/>
                </a:rPr>
                <a:t>mobile</a:t>
              </a:r>
              <a:endParaRPr lang="es-ES_tradnl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5292080" y="1625193"/>
              <a:ext cx="360407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 dirty="0" smtClean="0">
                  <a:latin typeface="Century Gothic" panose="020B0502020202020204" pitchFamily="34" charset="0"/>
                </a:rPr>
                <a:t>Es</a:t>
              </a:r>
              <a:r>
                <a:rPr lang="es-ES_tradnl" sz="1200" b="1" dirty="0" smtClean="0">
                  <a:latin typeface="Century Gothic" panose="020B0502020202020204" pitchFamily="34" charset="0"/>
                </a:rPr>
                <a:t> </a:t>
              </a:r>
              <a:r>
                <a:rPr lang="es-ES_tradnl" sz="1200" dirty="0" smtClean="0">
                  <a:latin typeface="Century Gothic" panose="020B0502020202020204" pitchFamily="34" charset="0"/>
                </a:rPr>
                <a:t>una </a:t>
              </a:r>
              <a:r>
                <a:rPr lang="es-ES_tradnl" sz="1200" dirty="0">
                  <a:latin typeface="Century Gothic" panose="020B0502020202020204" pitchFamily="34" charset="0"/>
                </a:rPr>
                <a:t>aplicación gratuita que te ayuda a proteger tu dispositivo móvil Android. Te permite conocer el estado de seguridad de tu dispositivo, mostrándote soluciones a posibles riesgos a los que esté expuesto y proporcionándote algunos consejos que te ayudarán a mejorar su seguridad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787836" y="3887377"/>
            <a:ext cx="4968690" cy="1923604"/>
            <a:chOff x="3787836" y="3887377"/>
            <a:chExt cx="4968690" cy="1923604"/>
          </a:xfrm>
        </p:grpSpPr>
        <p:pic>
          <p:nvPicPr>
            <p:cNvPr id="4100" name="Picture 4" descr="Cover 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836" y="3918786"/>
              <a:ext cx="1404347" cy="1404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uadroTexto 9"/>
            <p:cNvSpPr txBox="1"/>
            <p:nvPr/>
          </p:nvSpPr>
          <p:spPr>
            <a:xfrm>
              <a:off x="4091855" y="5318538"/>
              <a:ext cx="84830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b="1" dirty="0" smtClean="0">
                  <a:latin typeface="Century Gothic" panose="020B0502020202020204" pitchFamily="34" charset="0"/>
                </a:rPr>
                <a:t>KUUKLA</a:t>
              </a:r>
            </a:p>
            <a:p>
              <a:endParaRPr lang="es-ES_tradnl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5192182" y="3887377"/>
              <a:ext cx="35643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>
                  <a:latin typeface="Century Gothic" panose="020B0502020202020204" pitchFamily="34" charset="0"/>
                </a:rPr>
                <a:t>Aplicación para Android gratuita de control parental </a:t>
              </a:r>
              <a:r>
                <a:rPr lang="es-ES_tradnl" sz="1200" dirty="0">
                  <a:latin typeface="Century Gothic" panose="020B0502020202020204" pitchFamily="34" charset="0"/>
                </a:rPr>
                <a:t>que permite </a:t>
              </a:r>
              <a:r>
                <a:rPr lang="es-ES_tradnl" sz="1200" dirty="0" smtClean="0">
                  <a:latin typeface="Century Gothic" panose="020B0502020202020204" pitchFamily="34" charset="0"/>
                </a:rPr>
                <a:t> </a:t>
              </a:r>
              <a:r>
                <a:rPr lang="es-ES_tradnl" sz="1200" dirty="0">
                  <a:latin typeface="Century Gothic" panose="020B0502020202020204" pitchFamily="34" charset="0"/>
                </a:rPr>
                <a:t>añadir filtros web para </a:t>
              </a:r>
              <a:r>
                <a:rPr lang="es-ES_tradnl" sz="1200" dirty="0" smtClean="0">
                  <a:latin typeface="Century Gothic" panose="020B0502020202020204" pitchFamily="34" charset="0"/>
                </a:rPr>
                <a:t>bloquear automáticamente ciertas páginas.  Se puede </a:t>
              </a:r>
              <a:r>
                <a:rPr lang="es-ES_tradnl" sz="1200" dirty="0">
                  <a:latin typeface="Century Gothic" panose="020B0502020202020204" pitchFamily="34" charset="0"/>
                </a:rPr>
                <a:t>también, limitar y gestionar el tiempo </a:t>
              </a:r>
              <a:r>
                <a:rPr lang="es-ES_tradnl" sz="1200" dirty="0" smtClean="0">
                  <a:latin typeface="Century Gothic" panose="020B0502020202020204" pitchFamily="34" charset="0"/>
                </a:rPr>
                <a:t>de lo menores en </a:t>
              </a:r>
              <a:r>
                <a:rPr lang="es-ES_tradnl" sz="1200" dirty="0">
                  <a:latin typeface="Century Gothic" panose="020B0502020202020204" pitchFamily="34" charset="0"/>
                </a:rPr>
                <a:t>internet estableciendo horarios de uso.</a:t>
              </a:r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7797051" y="11250740"/>
            <a:ext cx="460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 err="1">
                <a:latin typeface="Century Gothic" panose="020B0502020202020204" pitchFamily="34" charset="0"/>
              </a:rPr>
              <a:t>Kids</a:t>
            </a:r>
            <a:r>
              <a:rPr lang="es-ES_tradnl" sz="1400" b="1" dirty="0">
                <a:latin typeface="Century Gothic" panose="020B0502020202020204" pitchFamily="34" charset="0"/>
              </a:rPr>
              <a:t> Place</a:t>
            </a:r>
          </a:p>
        </p:txBody>
      </p:sp>
    </p:spTree>
    <p:extLst>
      <p:ext uri="{BB962C8B-B14F-4D97-AF65-F5344CB8AC3E}">
        <p14:creationId xmlns:p14="http://schemas.microsoft.com/office/powerpoint/2010/main" xmlns="" val="31592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ORIENTACIONES Y RECURSOS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7919" y="5338146"/>
            <a:ext cx="2315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Algunos recursos de seguridad para tabletas</a:t>
            </a:r>
            <a:endParaRPr lang="es-ES_tradnl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2154478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2913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7797051" y="11250740"/>
            <a:ext cx="460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 err="1">
                <a:latin typeface="Century Gothic" panose="020B0502020202020204" pitchFamily="34" charset="0"/>
              </a:rPr>
              <a:t>Kids</a:t>
            </a:r>
            <a:r>
              <a:rPr lang="es-ES_tradnl" sz="1400" b="1" dirty="0">
                <a:latin typeface="Century Gothic" panose="020B0502020202020204" pitchFamily="34" charset="0"/>
              </a:rPr>
              <a:t> Place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826351" y="1426451"/>
            <a:ext cx="5127290" cy="1645684"/>
            <a:chOff x="3826351" y="1426451"/>
            <a:chExt cx="5127290" cy="1645684"/>
          </a:xfrm>
        </p:grpSpPr>
        <p:sp>
          <p:nvSpPr>
            <p:cNvPr id="2" name="CuadroTexto 1"/>
            <p:cNvSpPr txBox="1"/>
            <p:nvPr/>
          </p:nvSpPr>
          <p:spPr>
            <a:xfrm>
              <a:off x="3826351" y="2764358"/>
              <a:ext cx="16017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b="1" dirty="0" smtClean="0">
                  <a:latin typeface="Century Gothic" panose="020B0502020202020204" pitchFamily="34" charset="0"/>
                </a:rPr>
                <a:t>NORTON FAMILY</a:t>
              </a:r>
              <a:endParaRPr lang="es-ES_tradnl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5197672" y="1654602"/>
              <a:ext cx="37559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 dirty="0" smtClean="0">
                  <a:latin typeface="Century Gothic" panose="020B0502020202020204" pitchFamily="34" charset="0"/>
                </a:rPr>
                <a:t>Aplicación para IOS y Android de control parental que permite supervisar </a:t>
              </a:r>
              <a:r>
                <a:rPr lang="es-ES_tradnl" sz="1200" dirty="0">
                  <a:latin typeface="Century Gothic" panose="020B0502020202020204" pitchFamily="34" charset="0"/>
                </a:rPr>
                <a:t>las actividades de </a:t>
              </a:r>
              <a:r>
                <a:rPr lang="es-ES_tradnl" sz="1200" dirty="0" smtClean="0">
                  <a:latin typeface="Century Gothic" panose="020B0502020202020204" pitchFamily="34" charset="0"/>
                </a:rPr>
                <a:t>los menores en </a:t>
              </a:r>
              <a:r>
                <a:rPr lang="es-ES_tradnl" sz="1200" dirty="0">
                  <a:latin typeface="Century Gothic" panose="020B0502020202020204" pitchFamily="34" charset="0"/>
                </a:rPr>
                <a:t>dispositivos Android en cualquier momento y lugar. </a:t>
              </a:r>
            </a:p>
          </p:txBody>
        </p:sp>
        <p:pic>
          <p:nvPicPr>
            <p:cNvPr id="6146" name="Picture 2" descr="Cover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009" y="1426451"/>
              <a:ext cx="1344216" cy="13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3895227" y="3774542"/>
            <a:ext cx="5058414" cy="1774235"/>
            <a:chOff x="3895227" y="3774542"/>
            <a:chExt cx="5058414" cy="1774235"/>
          </a:xfrm>
        </p:grpSpPr>
        <p:pic>
          <p:nvPicPr>
            <p:cNvPr id="20" name="Picture 6" descr="Cover 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227" y="3898327"/>
              <a:ext cx="1218668" cy="1218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ángulo 22"/>
            <p:cNvSpPr/>
            <p:nvPr/>
          </p:nvSpPr>
          <p:spPr>
            <a:xfrm>
              <a:off x="3919662" y="5179445"/>
              <a:ext cx="1140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b="1" dirty="0" err="1" smtClean="0"/>
                <a:t>Kids</a:t>
              </a:r>
              <a:r>
                <a:rPr lang="es-ES_tradnl" b="1" dirty="0" smtClean="0"/>
                <a:t> </a:t>
              </a:r>
              <a:r>
                <a:rPr lang="es-ES_tradnl" b="1" dirty="0"/>
                <a:t>Place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5212208" y="3774542"/>
              <a:ext cx="374143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>
                  <a:latin typeface="Century Gothic" panose="020B0502020202020204" pitchFamily="34" charset="0"/>
                </a:rPr>
                <a:t>Aplicación Android que crea </a:t>
              </a:r>
              <a:r>
                <a:rPr lang="es-ES_tradnl" sz="1200" dirty="0">
                  <a:latin typeface="Century Gothic" panose="020B0502020202020204" pitchFamily="34" charset="0"/>
                </a:rPr>
                <a:t>una zona segura en el </a:t>
              </a:r>
              <a:r>
                <a:rPr lang="es-ES_tradnl" sz="1200" dirty="0" smtClean="0">
                  <a:latin typeface="Century Gothic" panose="020B0502020202020204" pitchFamily="34" charset="0"/>
                </a:rPr>
                <a:t>dispositivo. Protege la  </a:t>
              </a:r>
              <a:r>
                <a:rPr lang="es-ES_tradnl" sz="1200" dirty="0">
                  <a:latin typeface="Century Gothic" panose="020B0502020202020204" pitchFamily="34" charset="0"/>
                </a:rPr>
                <a:t>información personal cuando los </a:t>
              </a:r>
              <a:r>
                <a:rPr lang="es-ES_tradnl" sz="1200" dirty="0" smtClean="0">
                  <a:latin typeface="Century Gothic" panose="020B0502020202020204" pitchFamily="34" charset="0"/>
                </a:rPr>
                <a:t>menores </a:t>
              </a:r>
              <a:r>
                <a:rPr lang="es-ES_tradnl" sz="1200" dirty="0">
                  <a:latin typeface="Century Gothic" panose="020B0502020202020204" pitchFamily="34" charset="0"/>
                </a:rPr>
                <a:t>estén utilizando </a:t>
              </a:r>
              <a:r>
                <a:rPr lang="es-ES_tradnl" sz="1200" dirty="0" smtClean="0">
                  <a:latin typeface="Century Gothic" panose="020B0502020202020204" pitchFamily="34" charset="0"/>
                </a:rPr>
                <a:t>un </a:t>
              </a:r>
              <a:r>
                <a:rPr lang="es-ES_tradnl" sz="1200" dirty="0">
                  <a:latin typeface="Century Gothic" panose="020B0502020202020204" pitchFamily="34" charset="0"/>
                </a:rPr>
                <a:t>teléfono o </a:t>
              </a:r>
              <a:r>
                <a:rPr lang="es-ES_tradnl" sz="1200" dirty="0" smtClean="0">
                  <a:latin typeface="Century Gothic" panose="020B0502020202020204" pitchFamily="34" charset="0"/>
                </a:rPr>
                <a:t>tableta </a:t>
              </a:r>
              <a:r>
                <a:rPr lang="es-ES_tradnl" sz="1200" dirty="0">
                  <a:latin typeface="Century Gothic" panose="020B0502020202020204" pitchFamily="34" charset="0"/>
                </a:rPr>
                <a:t>restringiendo las aplicaciones aprobadas. Impidiendo </a:t>
              </a:r>
              <a:r>
                <a:rPr lang="es-ES_tradnl" sz="1200" dirty="0" smtClean="0">
                  <a:latin typeface="Century Gothic" panose="020B0502020202020204" pitchFamily="34" charset="0"/>
                </a:rPr>
                <a:t>se descarguen </a:t>
              </a:r>
              <a:r>
                <a:rPr lang="es-ES_tradnl" sz="1200" dirty="0">
                  <a:latin typeface="Century Gothic" panose="020B0502020202020204" pitchFamily="34" charset="0"/>
                </a:rPr>
                <a:t>aplicaciones, </a:t>
              </a:r>
              <a:r>
                <a:rPr lang="es-ES_tradnl" sz="1200" dirty="0" smtClean="0">
                  <a:latin typeface="Century Gothic" panose="020B0502020202020204" pitchFamily="34" charset="0"/>
                </a:rPr>
                <a:t>envíen </a:t>
              </a:r>
              <a:r>
                <a:rPr lang="es-ES_tradnl" sz="1200" dirty="0">
                  <a:latin typeface="Century Gothic" panose="020B0502020202020204" pitchFamily="34" charset="0"/>
                </a:rPr>
                <a:t>mensajes de texto u otras </a:t>
              </a:r>
              <a:r>
                <a:rPr lang="es-ES_tradnl" sz="1200" dirty="0" smtClean="0">
                  <a:latin typeface="Century Gothic" panose="020B0502020202020204" pitchFamily="34" charset="0"/>
                </a:rPr>
                <a:t>acciones. </a:t>
              </a:r>
              <a:endParaRPr lang="es-ES_tradnl" sz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716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ORIENTACIONES Y RECURSOS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5261491"/>
            <a:ext cx="2315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Publicaciones digitales de referencia</a:t>
            </a:r>
            <a:endParaRPr lang="es-ES_tradnl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2154478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2913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7797051" y="11250740"/>
            <a:ext cx="460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 err="1">
                <a:latin typeface="Century Gothic" panose="020B0502020202020204" pitchFamily="34" charset="0"/>
              </a:rPr>
              <a:t>Kids</a:t>
            </a:r>
            <a:r>
              <a:rPr lang="es-ES_tradnl" sz="1400" b="1" dirty="0">
                <a:latin typeface="Century Gothic" panose="020B0502020202020204" pitchFamily="34" charset="0"/>
              </a:rPr>
              <a:t> Place</a:t>
            </a:r>
          </a:p>
        </p:txBody>
      </p:sp>
      <p:pic>
        <p:nvPicPr>
          <p:cNvPr id="8" name="Imagen 7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/>
          <a:srcRect l="1267" r="3180"/>
          <a:stretch/>
        </p:blipFill>
        <p:spPr>
          <a:xfrm>
            <a:off x="358766" y="1630257"/>
            <a:ext cx="2133708" cy="30963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9" name="Imagen 8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1543" y="1630257"/>
            <a:ext cx="1992226" cy="30963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0" name="Imagen 9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30408" y="1630257"/>
            <a:ext cx="1929824" cy="30963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5" name="Imagen 24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96002" y="1628800"/>
            <a:ext cx="1952462" cy="30978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6509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3374" y="80659"/>
            <a:ext cx="672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CONCLUSIONES</a:t>
            </a:r>
            <a:endParaRPr lang="es-ES" sz="2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2154478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2913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7797051" y="11250740"/>
            <a:ext cx="460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 err="1">
                <a:latin typeface="Century Gothic" panose="020B0502020202020204" pitchFamily="34" charset="0"/>
              </a:rPr>
              <a:t>Kids</a:t>
            </a:r>
            <a:r>
              <a:rPr lang="es-ES_tradnl" sz="1400" b="1" dirty="0">
                <a:latin typeface="Century Gothic" panose="020B0502020202020204" pitchFamily="34" charset="0"/>
              </a:rPr>
              <a:t> Place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73681" y="2069283"/>
            <a:ext cx="486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>
                <a:latin typeface="Century Gothic" panose="020B0502020202020204" pitchFamily="34" charset="0"/>
              </a:rPr>
              <a:t>Generar un clima de confianza</a:t>
            </a:r>
            <a:endParaRPr lang="es-ES_tradnl" sz="2400" dirty="0"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635896" y="5206716"/>
            <a:ext cx="5255348" cy="830997"/>
          </a:xfrm>
          <a:prstGeom prst="rect">
            <a:avLst/>
          </a:prstGeom>
          <a:solidFill>
            <a:srgbClr val="BC8732"/>
          </a:solidFill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HERRAMIENTAS PARA EL USO SEGURO DE LAS TECNOLOGÍAS.</a:t>
            </a:r>
            <a:endParaRPr lang="es-ES_tradnl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Arco 7"/>
          <p:cNvSpPr/>
          <p:nvPr/>
        </p:nvSpPr>
        <p:spPr>
          <a:xfrm rot="13683846">
            <a:off x="3171272" y="1898121"/>
            <a:ext cx="864096" cy="864096"/>
          </a:xfrm>
          <a:prstGeom prst="arc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9" name="Grupo 8"/>
          <p:cNvGrpSpPr/>
          <p:nvPr/>
        </p:nvGrpSpPr>
        <p:grpSpPr>
          <a:xfrm>
            <a:off x="3149624" y="2571064"/>
            <a:ext cx="5794398" cy="864096"/>
            <a:chOff x="3149624" y="2571064"/>
            <a:chExt cx="5794398" cy="864096"/>
          </a:xfrm>
        </p:grpSpPr>
        <p:sp>
          <p:nvSpPr>
            <p:cNvPr id="14" name="CuadroTexto 13"/>
            <p:cNvSpPr txBox="1"/>
            <p:nvPr/>
          </p:nvSpPr>
          <p:spPr>
            <a:xfrm>
              <a:off x="3291513" y="2587613"/>
              <a:ext cx="5652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dirty="0" smtClean="0">
                  <a:latin typeface="Century Gothic" panose="020B0502020202020204" pitchFamily="34" charset="0"/>
                </a:rPr>
                <a:t>Fomentar los valores personales y sociales</a:t>
              </a:r>
              <a:endParaRPr lang="es-ES_tradnl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Arco 22"/>
            <p:cNvSpPr/>
            <p:nvPr/>
          </p:nvSpPr>
          <p:spPr>
            <a:xfrm rot="13683846">
              <a:off x="3149624" y="2571064"/>
              <a:ext cx="864096" cy="864096"/>
            </a:xfrm>
            <a:prstGeom prst="arc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110233" y="3324229"/>
            <a:ext cx="5792351" cy="864096"/>
            <a:chOff x="3110233" y="3324229"/>
            <a:chExt cx="5792351" cy="864096"/>
          </a:xfrm>
        </p:grpSpPr>
        <p:sp>
          <p:nvSpPr>
            <p:cNvPr id="15" name="CuadroTexto 14"/>
            <p:cNvSpPr txBox="1"/>
            <p:nvPr/>
          </p:nvSpPr>
          <p:spPr>
            <a:xfrm>
              <a:off x="3250075" y="3340778"/>
              <a:ext cx="5652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dirty="0" smtClean="0">
                  <a:latin typeface="Century Gothic" panose="020B0502020202020204" pitchFamily="34" charset="0"/>
                </a:rPr>
                <a:t>Desarrollar  la reflexión crítica y la responsabilidad</a:t>
              </a:r>
              <a:endParaRPr lang="es-ES_tradnl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Arco 23"/>
            <p:cNvSpPr/>
            <p:nvPr/>
          </p:nvSpPr>
          <p:spPr>
            <a:xfrm rot="13683846">
              <a:off x="3110233" y="3324229"/>
              <a:ext cx="864096" cy="864096"/>
            </a:xfrm>
            <a:prstGeom prst="arc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068795" y="4165629"/>
            <a:ext cx="5835714" cy="877387"/>
            <a:chOff x="3068795" y="4165629"/>
            <a:chExt cx="5835714" cy="877387"/>
          </a:xfrm>
        </p:grpSpPr>
        <p:sp>
          <p:nvSpPr>
            <p:cNvPr id="17" name="CuadroTexto 16"/>
            <p:cNvSpPr txBox="1"/>
            <p:nvPr/>
          </p:nvSpPr>
          <p:spPr>
            <a:xfrm>
              <a:off x="3252000" y="4165629"/>
              <a:ext cx="5652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dirty="0" smtClean="0">
                  <a:latin typeface="Century Gothic" panose="020B0502020202020204" pitchFamily="34" charset="0"/>
                </a:rPr>
                <a:t>Reforzar las posibilidades y oportunidades de las tecnologías</a:t>
              </a:r>
              <a:endParaRPr lang="es-ES_tradnl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Arco 24"/>
            <p:cNvSpPr/>
            <p:nvPr/>
          </p:nvSpPr>
          <p:spPr>
            <a:xfrm rot="13683846">
              <a:off x="3068795" y="4178920"/>
              <a:ext cx="864096" cy="864096"/>
            </a:xfrm>
            <a:prstGeom prst="arc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xmlns="" val="22073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8 Arco"/>
          <p:cNvSpPr/>
          <p:nvPr/>
        </p:nvSpPr>
        <p:spPr>
          <a:xfrm>
            <a:off x="1619672" y="1268760"/>
            <a:ext cx="3525058" cy="3123049"/>
          </a:xfrm>
          <a:prstGeom prst="arc">
            <a:avLst>
              <a:gd name="adj1" fmla="val 5480363"/>
              <a:gd name="adj2" fmla="val 5471919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793476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944278"/>
              <a:gd name="adj2" fmla="val 2154478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7 Arco"/>
          <p:cNvSpPr/>
          <p:nvPr/>
        </p:nvSpPr>
        <p:spPr>
          <a:xfrm>
            <a:off x="-2778314" y="-1035496"/>
            <a:ext cx="5616624" cy="5616624"/>
          </a:xfrm>
          <a:prstGeom prst="arc">
            <a:avLst>
              <a:gd name="adj1" fmla="val 1929132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7797051" y="11250740"/>
            <a:ext cx="460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 err="1">
                <a:latin typeface="Century Gothic" panose="020B0502020202020204" pitchFamily="34" charset="0"/>
              </a:rPr>
              <a:t>Kids</a:t>
            </a:r>
            <a:r>
              <a:rPr lang="es-ES_tradnl" sz="1400" b="1" dirty="0">
                <a:latin typeface="Century Gothic" panose="020B0502020202020204" pitchFamily="34" charset="0"/>
              </a:rPr>
              <a:t> Place</a:t>
            </a:r>
          </a:p>
        </p:txBody>
      </p:sp>
    </p:spTree>
    <p:extLst>
      <p:ext uri="{BB962C8B-B14F-4D97-AF65-F5344CB8AC3E}">
        <p14:creationId xmlns:p14="http://schemas.microsoft.com/office/powerpoint/2010/main" xmlns="" val="35225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159321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274508"/>
              <a:gd name="adj2" fmla="val 3574442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rupo 2"/>
          <p:cNvGrpSpPr/>
          <p:nvPr/>
        </p:nvGrpSpPr>
        <p:grpSpPr>
          <a:xfrm>
            <a:off x="3581714" y="2299167"/>
            <a:ext cx="5926299" cy="720080"/>
            <a:chOff x="3581714" y="2299167"/>
            <a:chExt cx="5926299" cy="720080"/>
          </a:xfrm>
        </p:grpSpPr>
        <p:grpSp>
          <p:nvGrpSpPr>
            <p:cNvPr id="49" name="65 Grupo"/>
            <p:cNvGrpSpPr/>
            <p:nvPr/>
          </p:nvGrpSpPr>
          <p:grpSpPr>
            <a:xfrm>
              <a:off x="3581714" y="2299167"/>
              <a:ext cx="5926299" cy="720080"/>
              <a:chOff x="2274464" y="3024990"/>
              <a:chExt cx="5926299" cy="720080"/>
            </a:xfrm>
          </p:grpSpPr>
          <p:sp>
            <p:nvSpPr>
              <p:cNvPr id="50" name="47 CuadroTexto"/>
              <p:cNvSpPr txBox="1"/>
              <p:nvPr/>
            </p:nvSpPr>
            <p:spPr>
              <a:xfrm>
                <a:off x="3035888" y="3193417"/>
                <a:ext cx="51648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b="1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Globalización</a:t>
                </a:r>
                <a:r>
                  <a:rPr lang="es-ES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 de las comunicaciones.</a:t>
                </a:r>
                <a:endParaRPr lang="es-ES" dirty="0">
                  <a:solidFill>
                    <a:schemeClr val="bg2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51" name="60 Elipse"/>
              <p:cNvSpPr/>
              <p:nvPr/>
            </p:nvSpPr>
            <p:spPr>
              <a:xfrm>
                <a:off x="2274464" y="3024990"/>
                <a:ext cx="720080" cy="720080"/>
              </a:xfrm>
              <a:prstGeom prst="ellipse">
                <a:avLst/>
              </a:prstGeom>
              <a:solidFill>
                <a:schemeClr val="accent5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7103" y="2343053"/>
              <a:ext cx="669302" cy="669302"/>
            </a:xfrm>
            <a:prstGeom prst="rect">
              <a:avLst/>
            </a:prstGeom>
          </p:spPr>
        </p:pic>
      </p:grpSp>
      <p:grpSp>
        <p:nvGrpSpPr>
          <p:cNvPr id="65" name="Grupo 64"/>
          <p:cNvGrpSpPr/>
          <p:nvPr/>
        </p:nvGrpSpPr>
        <p:grpSpPr>
          <a:xfrm>
            <a:off x="3304573" y="3217100"/>
            <a:ext cx="6409067" cy="720406"/>
            <a:chOff x="3304573" y="3217100"/>
            <a:chExt cx="6409067" cy="720406"/>
          </a:xfrm>
        </p:grpSpPr>
        <p:grpSp>
          <p:nvGrpSpPr>
            <p:cNvPr id="52" name="66 Grupo"/>
            <p:cNvGrpSpPr/>
            <p:nvPr/>
          </p:nvGrpSpPr>
          <p:grpSpPr>
            <a:xfrm>
              <a:off x="3304573" y="3217100"/>
              <a:ext cx="6409067" cy="720406"/>
              <a:chOff x="2411760" y="4005064"/>
              <a:chExt cx="6409067" cy="720406"/>
            </a:xfrm>
          </p:grpSpPr>
          <p:sp>
            <p:nvSpPr>
              <p:cNvPr id="53" name="50 CuadroTexto"/>
              <p:cNvSpPr txBox="1"/>
              <p:nvPr/>
            </p:nvSpPr>
            <p:spPr>
              <a:xfrm>
                <a:off x="3249817" y="4079139"/>
                <a:ext cx="55710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La información y los datos </a:t>
                </a:r>
                <a:r>
                  <a:rPr lang="es-ES" dirty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como </a:t>
                </a:r>
                <a:r>
                  <a:rPr lang="es-ES" b="1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producto económico.</a:t>
                </a:r>
                <a:endParaRPr lang="es-ES" b="1" dirty="0">
                  <a:solidFill>
                    <a:schemeClr val="bg2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54" name="61 Elipse"/>
              <p:cNvSpPr/>
              <p:nvPr/>
            </p:nvSpPr>
            <p:spPr>
              <a:xfrm>
                <a:off x="2411760" y="4005064"/>
                <a:ext cx="720080" cy="720080"/>
              </a:xfrm>
              <a:prstGeom prst="ellipse">
                <a:avLst/>
              </a:prstGeom>
              <a:solidFill>
                <a:schemeClr val="accent4"/>
              </a:solidFill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09732" y="3256520"/>
              <a:ext cx="554282" cy="554282"/>
            </a:xfrm>
            <a:prstGeom prst="rect">
              <a:avLst/>
            </a:prstGeom>
          </p:spPr>
        </p:pic>
      </p:grpSp>
      <p:grpSp>
        <p:nvGrpSpPr>
          <p:cNvPr id="66" name="Grupo 65"/>
          <p:cNvGrpSpPr/>
          <p:nvPr/>
        </p:nvGrpSpPr>
        <p:grpSpPr>
          <a:xfrm>
            <a:off x="1769701" y="4903273"/>
            <a:ext cx="7221470" cy="720080"/>
            <a:chOff x="1762529" y="4927816"/>
            <a:chExt cx="7221470" cy="720080"/>
          </a:xfrm>
        </p:grpSpPr>
        <p:grpSp>
          <p:nvGrpSpPr>
            <p:cNvPr id="58" name="68 Grupo"/>
            <p:cNvGrpSpPr/>
            <p:nvPr/>
          </p:nvGrpSpPr>
          <p:grpSpPr>
            <a:xfrm>
              <a:off x="1762529" y="4927816"/>
              <a:ext cx="7221470" cy="720080"/>
              <a:chOff x="827584" y="5517232"/>
              <a:chExt cx="7221470" cy="720080"/>
            </a:xfrm>
          </p:grpSpPr>
          <p:sp>
            <p:nvSpPr>
              <p:cNvPr id="59" name="56 CuadroTexto"/>
              <p:cNvSpPr txBox="1"/>
              <p:nvPr/>
            </p:nvSpPr>
            <p:spPr>
              <a:xfrm>
                <a:off x="1619672" y="5805264"/>
                <a:ext cx="6429382" cy="327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85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FF3300"/>
                  </a:buClr>
                  <a:defRPr/>
                </a:pPr>
                <a:r>
                  <a:rPr lang="es-ES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Vinculación </a:t>
                </a:r>
                <a:r>
                  <a:rPr lang="es-ES" dirty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de las tecnologías al </a:t>
                </a:r>
                <a:r>
                  <a:rPr lang="es-ES" b="1" dirty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ámbito personal</a:t>
                </a:r>
                <a:r>
                  <a:rPr lang="es-ES" dirty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.</a:t>
                </a:r>
                <a:endParaRPr lang="es-ES" b="1" dirty="0">
                  <a:solidFill>
                    <a:schemeClr val="bg2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0" name="63 Elipse"/>
              <p:cNvSpPr/>
              <p:nvPr/>
            </p:nvSpPr>
            <p:spPr>
              <a:xfrm>
                <a:off x="827584" y="5517232"/>
                <a:ext cx="720080" cy="720080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78310" y="4959379"/>
              <a:ext cx="688517" cy="688517"/>
            </a:xfrm>
            <a:prstGeom prst="rect">
              <a:avLst/>
            </a:prstGeom>
          </p:spPr>
        </p:pic>
      </p:grpSp>
      <p:grpSp>
        <p:nvGrpSpPr>
          <p:cNvPr id="64" name="Grupo 63"/>
          <p:cNvGrpSpPr/>
          <p:nvPr/>
        </p:nvGrpSpPr>
        <p:grpSpPr>
          <a:xfrm>
            <a:off x="3631640" y="1169258"/>
            <a:ext cx="5657747" cy="923330"/>
            <a:chOff x="3631640" y="1169258"/>
            <a:chExt cx="5657747" cy="923330"/>
          </a:xfrm>
        </p:grpSpPr>
        <p:grpSp>
          <p:nvGrpSpPr>
            <p:cNvPr id="46" name="64 Grupo"/>
            <p:cNvGrpSpPr/>
            <p:nvPr/>
          </p:nvGrpSpPr>
          <p:grpSpPr>
            <a:xfrm>
              <a:off x="3631640" y="1169258"/>
              <a:ext cx="5657747" cy="923330"/>
              <a:chOff x="1460695" y="2131402"/>
              <a:chExt cx="5657747" cy="923330"/>
            </a:xfrm>
          </p:grpSpPr>
          <p:sp>
            <p:nvSpPr>
              <p:cNvPr id="47" name="28 CuadroTexto"/>
              <p:cNvSpPr txBox="1"/>
              <p:nvPr/>
            </p:nvSpPr>
            <p:spPr>
              <a:xfrm>
                <a:off x="2227439" y="2131402"/>
                <a:ext cx="489100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Las tecnologías son un instrumento presente en </a:t>
                </a:r>
                <a:r>
                  <a:rPr lang="es-ES" b="1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relaciones </a:t>
                </a:r>
                <a:r>
                  <a:rPr lang="es-ES" b="1" dirty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personales </a:t>
                </a:r>
                <a:r>
                  <a:rPr lang="es-ES" dirty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y colectivas.</a:t>
                </a:r>
              </a:p>
            </p:txBody>
          </p:sp>
          <p:sp>
            <p:nvSpPr>
              <p:cNvPr id="48" name="59 Elipse"/>
              <p:cNvSpPr/>
              <p:nvPr/>
            </p:nvSpPr>
            <p:spPr>
              <a:xfrm>
                <a:off x="1460695" y="2162713"/>
                <a:ext cx="720080" cy="720080"/>
              </a:xfrm>
              <a:prstGeom prst="ellipse">
                <a:avLst/>
              </a:prstGeom>
              <a:solidFill>
                <a:schemeClr val="accent6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64613" y="1291745"/>
              <a:ext cx="599533" cy="599533"/>
            </a:xfrm>
            <a:prstGeom prst="rect">
              <a:avLst/>
            </a:prstGeom>
          </p:spPr>
        </p:pic>
      </p:grpSp>
      <p:grpSp>
        <p:nvGrpSpPr>
          <p:cNvPr id="70" name="Grupo 69"/>
          <p:cNvGrpSpPr/>
          <p:nvPr/>
        </p:nvGrpSpPr>
        <p:grpSpPr>
          <a:xfrm>
            <a:off x="2678327" y="4135033"/>
            <a:ext cx="6611060" cy="720080"/>
            <a:chOff x="2678327" y="4135033"/>
            <a:chExt cx="6611060" cy="720080"/>
          </a:xfrm>
        </p:grpSpPr>
        <p:grpSp>
          <p:nvGrpSpPr>
            <p:cNvPr id="55" name="67 Grupo"/>
            <p:cNvGrpSpPr/>
            <p:nvPr/>
          </p:nvGrpSpPr>
          <p:grpSpPr>
            <a:xfrm>
              <a:off x="2678327" y="4135033"/>
              <a:ext cx="6611060" cy="720080"/>
              <a:chOff x="1979713" y="4941168"/>
              <a:chExt cx="5548459" cy="720080"/>
            </a:xfrm>
          </p:grpSpPr>
          <p:sp>
            <p:nvSpPr>
              <p:cNvPr id="56" name="53 CuadroTexto"/>
              <p:cNvSpPr txBox="1"/>
              <p:nvPr/>
            </p:nvSpPr>
            <p:spPr>
              <a:xfrm>
                <a:off x="2572477" y="5064658"/>
                <a:ext cx="4955695" cy="563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85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FF3300"/>
                  </a:buClr>
                  <a:defRPr/>
                </a:pPr>
                <a:r>
                  <a:rPr lang="es-ES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La tecnología está </a:t>
                </a:r>
                <a:r>
                  <a:rPr lang="es-ES" b="1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omnipresente</a:t>
                </a:r>
                <a:r>
                  <a:rPr lang="es-ES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itchFamily="34" charset="0"/>
                  </a:rPr>
                  <a:t> en la vida cotidiana.</a:t>
                </a:r>
                <a:endParaRPr lang="es-ES" dirty="0">
                  <a:solidFill>
                    <a:schemeClr val="bg2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57" name="62 Elipse"/>
              <p:cNvSpPr/>
              <p:nvPr/>
            </p:nvSpPr>
            <p:spPr>
              <a:xfrm>
                <a:off x="1979713" y="4941168"/>
                <a:ext cx="592765" cy="720080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69" name="Imagen 68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13460" y="4186865"/>
              <a:ext cx="592116" cy="592116"/>
            </a:xfrm>
            <a:prstGeom prst="rect">
              <a:avLst/>
            </a:prstGeom>
          </p:spPr>
        </p:pic>
      </p:grpSp>
      <p:sp>
        <p:nvSpPr>
          <p:cNvPr id="32" name="Rectángulo 31"/>
          <p:cNvSpPr/>
          <p:nvPr/>
        </p:nvSpPr>
        <p:spPr>
          <a:xfrm>
            <a:off x="2267744" y="197500"/>
            <a:ext cx="6726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MENORES Y EL ENTORNO TECNOLÓGICO</a:t>
            </a:r>
          </a:p>
        </p:txBody>
      </p:sp>
    </p:spTree>
    <p:extLst>
      <p:ext uri="{BB962C8B-B14F-4D97-AF65-F5344CB8AC3E}">
        <p14:creationId xmlns:p14="http://schemas.microsoft.com/office/powerpoint/2010/main" xmlns="" val="27315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159321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274508"/>
              <a:gd name="adj2" fmla="val 3089374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25 Forma libre"/>
          <p:cNvSpPr/>
          <p:nvPr/>
        </p:nvSpPr>
        <p:spPr>
          <a:xfrm>
            <a:off x="3957632" y="2088714"/>
            <a:ext cx="4611320" cy="3227909"/>
          </a:xfrm>
          <a:custGeom>
            <a:avLst/>
            <a:gdLst>
              <a:gd name="connsiteX0" fmla="*/ 266054 w 3404461"/>
              <a:gd name="connsiteY0" fmla="*/ 304800 h 3616272"/>
              <a:gd name="connsiteX1" fmla="*/ 1691898 w 3404461"/>
              <a:gd name="connsiteY1" fmla="*/ 25831 h 3616272"/>
              <a:gd name="connsiteX2" fmla="*/ 2451315 w 3404461"/>
              <a:gd name="connsiteY2" fmla="*/ 459784 h 3616272"/>
              <a:gd name="connsiteX3" fmla="*/ 3303722 w 3404461"/>
              <a:gd name="connsiteY3" fmla="*/ 1482672 h 3616272"/>
              <a:gd name="connsiteX4" fmla="*/ 3055749 w 3404461"/>
              <a:gd name="connsiteY4" fmla="*/ 3326970 h 3616272"/>
              <a:gd name="connsiteX5" fmla="*/ 1304440 w 3404461"/>
              <a:gd name="connsiteY5" fmla="*/ 3218482 h 3616272"/>
              <a:gd name="connsiteX6" fmla="*/ 1288942 w 3404461"/>
              <a:gd name="connsiteY6" fmla="*/ 1792638 h 3616272"/>
              <a:gd name="connsiteX7" fmla="*/ 173064 w 3404461"/>
              <a:gd name="connsiteY7" fmla="*/ 676760 h 3616272"/>
              <a:gd name="connsiteX8" fmla="*/ 250555 w 3404461"/>
              <a:gd name="connsiteY8" fmla="*/ 506278 h 361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4461" h="3616272">
                <a:moveTo>
                  <a:pt x="266054" y="304800"/>
                </a:moveTo>
                <a:cubicBezTo>
                  <a:pt x="796871" y="152400"/>
                  <a:pt x="1327688" y="0"/>
                  <a:pt x="1691898" y="25831"/>
                </a:cubicBezTo>
                <a:cubicBezTo>
                  <a:pt x="2056108" y="51662"/>
                  <a:pt x="2182678" y="216977"/>
                  <a:pt x="2451315" y="459784"/>
                </a:cubicBezTo>
                <a:cubicBezTo>
                  <a:pt x="2719952" y="702591"/>
                  <a:pt x="3202983" y="1004808"/>
                  <a:pt x="3303722" y="1482672"/>
                </a:cubicBezTo>
                <a:cubicBezTo>
                  <a:pt x="3404461" y="1960536"/>
                  <a:pt x="3388963" y="3037668"/>
                  <a:pt x="3055749" y="3326970"/>
                </a:cubicBezTo>
                <a:cubicBezTo>
                  <a:pt x="2722535" y="3616272"/>
                  <a:pt x="1598908" y="3474204"/>
                  <a:pt x="1304440" y="3218482"/>
                </a:cubicBezTo>
                <a:cubicBezTo>
                  <a:pt x="1009972" y="2962760"/>
                  <a:pt x="1477505" y="2216258"/>
                  <a:pt x="1288942" y="1792638"/>
                </a:cubicBezTo>
                <a:cubicBezTo>
                  <a:pt x="1100379" y="1369018"/>
                  <a:pt x="346129" y="891153"/>
                  <a:pt x="173064" y="676760"/>
                </a:cubicBezTo>
                <a:cubicBezTo>
                  <a:pt x="0" y="462367"/>
                  <a:pt x="125277" y="484322"/>
                  <a:pt x="250555" y="50627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9" name="26 CuadroTexto"/>
          <p:cNvSpPr txBox="1"/>
          <p:nvPr/>
        </p:nvSpPr>
        <p:spPr>
          <a:xfrm>
            <a:off x="3627572" y="1594347"/>
            <a:ext cx="1268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HÁBITOS</a:t>
            </a:r>
            <a:endParaRPr lang="es-ES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29 CuadroTexto"/>
          <p:cNvSpPr txBox="1"/>
          <p:nvPr/>
        </p:nvSpPr>
        <p:spPr>
          <a:xfrm>
            <a:off x="3286858" y="3390916"/>
            <a:ext cx="1869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COSTUMBRES</a:t>
            </a:r>
            <a:endParaRPr lang="es-ES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30 CuadroTexto"/>
          <p:cNvSpPr txBox="1"/>
          <p:nvPr/>
        </p:nvSpPr>
        <p:spPr>
          <a:xfrm>
            <a:off x="6570631" y="1750161"/>
            <a:ext cx="1542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ACTITUDES</a:t>
            </a:r>
            <a:endParaRPr lang="es-ES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31 CuadroTexto"/>
          <p:cNvSpPr txBox="1"/>
          <p:nvPr/>
        </p:nvSpPr>
        <p:spPr>
          <a:xfrm>
            <a:off x="7449724" y="5226215"/>
            <a:ext cx="1725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HABILIDADES INTELECTUALES</a:t>
            </a:r>
            <a:endParaRPr lang="es-ES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32 CuadroTexto"/>
          <p:cNvSpPr txBox="1"/>
          <p:nvPr/>
        </p:nvSpPr>
        <p:spPr>
          <a:xfrm>
            <a:off x="3351236" y="4512179"/>
            <a:ext cx="16430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HABILIDADES SOCIALES</a:t>
            </a:r>
            <a:endParaRPr lang="es-ES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33 Elipse"/>
          <p:cNvSpPr/>
          <p:nvPr/>
        </p:nvSpPr>
        <p:spPr>
          <a:xfrm>
            <a:off x="5566293" y="1556792"/>
            <a:ext cx="1004338" cy="9221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23" name="40 CuadroTexto"/>
          <p:cNvSpPr txBox="1"/>
          <p:nvPr/>
        </p:nvSpPr>
        <p:spPr>
          <a:xfrm>
            <a:off x="6085109" y="5531130"/>
            <a:ext cx="22860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VALORES</a:t>
            </a:r>
            <a:endParaRPr lang="es-ES" sz="1600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45 CuadroTexto"/>
          <p:cNvSpPr txBox="1"/>
          <p:nvPr/>
        </p:nvSpPr>
        <p:spPr>
          <a:xfrm>
            <a:off x="7130048" y="3533392"/>
            <a:ext cx="22664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CONOCIMIENTOS</a:t>
            </a:r>
            <a:endParaRPr lang="es-ES" sz="1600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4380" y="4978521"/>
            <a:ext cx="281038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el uso adecuado de 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INTERNET </a:t>
            </a:r>
          </a:p>
          <a:p>
            <a:pPr algn="ctr"/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requiere  adquirir</a:t>
            </a:r>
            <a:endParaRPr lang="es-E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33 Elipse"/>
          <p:cNvSpPr/>
          <p:nvPr/>
        </p:nvSpPr>
        <p:spPr>
          <a:xfrm>
            <a:off x="7542086" y="2544047"/>
            <a:ext cx="1004338" cy="92213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31" name="33 Elipse"/>
          <p:cNvSpPr/>
          <p:nvPr/>
        </p:nvSpPr>
        <p:spPr>
          <a:xfrm>
            <a:off x="7675968" y="4274828"/>
            <a:ext cx="1004338" cy="9221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32" name="33 Elipse"/>
          <p:cNvSpPr/>
          <p:nvPr/>
        </p:nvSpPr>
        <p:spPr>
          <a:xfrm>
            <a:off x="6153995" y="4605296"/>
            <a:ext cx="1004338" cy="92213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33" name="33 Elipse"/>
          <p:cNvSpPr/>
          <p:nvPr/>
        </p:nvSpPr>
        <p:spPr>
          <a:xfrm>
            <a:off x="5064124" y="4162626"/>
            <a:ext cx="1004338" cy="9221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34" name="33 Elipse"/>
          <p:cNvSpPr/>
          <p:nvPr/>
        </p:nvSpPr>
        <p:spPr>
          <a:xfrm>
            <a:off x="4827827" y="2949049"/>
            <a:ext cx="1004338" cy="92213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35" name="33 Elipse"/>
          <p:cNvSpPr/>
          <p:nvPr/>
        </p:nvSpPr>
        <p:spPr>
          <a:xfrm>
            <a:off x="3647566" y="2017858"/>
            <a:ext cx="1004338" cy="9221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2267744" y="197500"/>
            <a:ext cx="6726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MENORES Y EL ENTORNO TECNOLÓGICO</a:t>
            </a:r>
          </a:p>
        </p:txBody>
      </p:sp>
    </p:spTree>
    <p:extLst>
      <p:ext uri="{BB962C8B-B14F-4D97-AF65-F5344CB8AC3E}">
        <p14:creationId xmlns:p14="http://schemas.microsoft.com/office/powerpoint/2010/main" xmlns="" val="17410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5" grpId="0" animBg="1"/>
      <p:bldP spid="23" grpId="0"/>
      <p:bldP spid="24" grpId="0"/>
      <p:bldP spid="25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992182" y="980728"/>
            <a:ext cx="1656184" cy="1821846"/>
            <a:chOff x="4992182" y="980728"/>
            <a:chExt cx="1656184" cy="1821846"/>
          </a:xfrm>
        </p:grpSpPr>
        <p:grpSp>
          <p:nvGrpSpPr>
            <p:cNvPr id="20" name="Grupo 19"/>
            <p:cNvGrpSpPr/>
            <p:nvPr/>
          </p:nvGrpSpPr>
          <p:grpSpPr>
            <a:xfrm>
              <a:off x="4992182" y="1197041"/>
              <a:ext cx="1656184" cy="1605533"/>
              <a:chOff x="5208206" y="960729"/>
              <a:chExt cx="1656184" cy="1605533"/>
            </a:xfrm>
            <a:solidFill>
              <a:schemeClr val="accent2"/>
            </a:solidFill>
          </p:grpSpPr>
          <p:sp>
            <p:nvSpPr>
              <p:cNvPr id="8" name="Elipse 7"/>
              <p:cNvSpPr/>
              <p:nvPr/>
            </p:nvSpPr>
            <p:spPr>
              <a:xfrm>
                <a:off x="5208206" y="960729"/>
                <a:ext cx="1656184" cy="160553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wrap="square" lIns="91440" tIns="45720" rIns="91440" bIns="45720" rtlCol="0" anchor="ctr">
                <a:spAutoFit/>
                <a:scene3d>
                  <a:camera prst="orthographicFront"/>
                  <a:lightRig rig="flat" dir="tl"/>
                </a:scene3d>
                <a:sp3d contourW="19050" prstMaterial="clear">
                  <a:bevelT w="50800" h="50800"/>
                  <a:contourClr>
                    <a:schemeClr val="accent5">
                      <a:tint val="70000"/>
                      <a:satMod val="180000"/>
                      <a:alpha val="70000"/>
                    </a:schemeClr>
                  </a:contourClr>
                </a:sp3d>
              </a:bodyPr>
              <a:lstStyle/>
              <a:p>
                <a:pPr algn="ctr"/>
                <a:endParaRPr lang="es-ES" sz="5400" dirty="0" smtClean="0"/>
              </a:p>
            </p:txBody>
          </p:sp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448877" y="1176073"/>
                <a:ext cx="1174843" cy="1174843"/>
              </a:xfrm>
              <a:prstGeom prst="rect">
                <a:avLst/>
              </a:prstGeom>
              <a:noFill/>
            </p:spPr>
          </p:pic>
        </p:grpSp>
        <p:sp>
          <p:nvSpPr>
            <p:cNvPr id="31" name="CuadroTexto 30"/>
            <p:cNvSpPr txBox="1"/>
            <p:nvPr/>
          </p:nvSpPr>
          <p:spPr>
            <a:xfrm>
              <a:off x="5404429" y="980728"/>
              <a:ext cx="835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ESCUELA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347864" y="4525926"/>
            <a:ext cx="1656184" cy="1940830"/>
            <a:chOff x="3347864" y="4525926"/>
            <a:chExt cx="1656184" cy="1940830"/>
          </a:xfrm>
        </p:grpSpPr>
        <p:grpSp>
          <p:nvGrpSpPr>
            <p:cNvPr id="18" name="Grupo 17"/>
            <p:cNvGrpSpPr/>
            <p:nvPr/>
          </p:nvGrpSpPr>
          <p:grpSpPr>
            <a:xfrm>
              <a:off x="3347864" y="4525926"/>
              <a:ext cx="1656184" cy="1605533"/>
              <a:chOff x="3563888" y="4289614"/>
              <a:chExt cx="1656184" cy="1605533"/>
            </a:xfrm>
            <a:solidFill>
              <a:schemeClr val="bg2">
                <a:lumMod val="50000"/>
              </a:schemeClr>
            </a:solidFill>
          </p:grpSpPr>
          <p:sp>
            <p:nvSpPr>
              <p:cNvPr id="9" name="Elipse 8"/>
              <p:cNvSpPr/>
              <p:nvPr/>
            </p:nvSpPr>
            <p:spPr>
              <a:xfrm>
                <a:off x="3563888" y="4289614"/>
                <a:ext cx="1656184" cy="160553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wrap="square" lIns="91440" tIns="45720" rIns="91440" bIns="45720" rtlCol="0" anchor="ctr">
                <a:spAutoFit/>
                <a:scene3d>
                  <a:camera prst="orthographicFront"/>
                  <a:lightRig rig="flat" dir="tl"/>
                </a:scene3d>
                <a:sp3d contourW="19050" prstMaterial="clear">
                  <a:bevelT w="50800" h="50800"/>
                  <a:contourClr>
                    <a:schemeClr val="accent5">
                      <a:tint val="70000"/>
                      <a:satMod val="180000"/>
                      <a:alpha val="70000"/>
                    </a:schemeClr>
                  </a:contourClr>
                </a:sp3d>
              </a:bodyPr>
              <a:lstStyle/>
              <a:p>
                <a:pPr algn="ctr"/>
                <a:endParaRPr lang="es-ES" sz="5400" dirty="0" smtClean="0"/>
              </a:p>
            </p:txBody>
          </p:sp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51919" y="4544516"/>
                <a:ext cx="1138225" cy="1138225"/>
              </a:xfrm>
              <a:prstGeom prst="rect">
                <a:avLst/>
              </a:prstGeom>
              <a:noFill/>
            </p:spPr>
          </p:pic>
        </p:grpSp>
        <p:sp>
          <p:nvSpPr>
            <p:cNvPr id="25" name="CuadroTexto 24"/>
            <p:cNvSpPr txBox="1"/>
            <p:nvPr/>
          </p:nvSpPr>
          <p:spPr>
            <a:xfrm>
              <a:off x="3791074" y="6189757"/>
              <a:ext cx="7697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FAMILIA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407696" y="4518123"/>
            <a:ext cx="1656184" cy="1916451"/>
            <a:chOff x="6407696" y="4518123"/>
            <a:chExt cx="1656184" cy="1916451"/>
          </a:xfrm>
        </p:grpSpPr>
        <p:grpSp>
          <p:nvGrpSpPr>
            <p:cNvPr id="16" name="Grupo 15"/>
            <p:cNvGrpSpPr/>
            <p:nvPr/>
          </p:nvGrpSpPr>
          <p:grpSpPr>
            <a:xfrm>
              <a:off x="6407696" y="4518123"/>
              <a:ext cx="1656184" cy="1605533"/>
              <a:chOff x="6623720" y="4281811"/>
              <a:chExt cx="1656184" cy="1605533"/>
            </a:xfrm>
            <a:solidFill>
              <a:schemeClr val="tx2"/>
            </a:solidFill>
          </p:grpSpPr>
          <p:sp>
            <p:nvSpPr>
              <p:cNvPr id="10" name="Elipse 9"/>
              <p:cNvSpPr/>
              <p:nvPr/>
            </p:nvSpPr>
            <p:spPr>
              <a:xfrm>
                <a:off x="6623720" y="4281811"/>
                <a:ext cx="1656184" cy="160553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wrap="square" lIns="91440" tIns="45720" rIns="91440" bIns="45720" rtlCol="0" anchor="ctr">
                <a:spAutoFit/>
                <a:scene3d>
                  <a:camera prst="orthographicFront"/>
                  <a:lightRig rig="flat" dir="tl"/>
                </a:scene3d>
                <a:sp3d contourW="19050" prstMaterial="clear">
                  <a:bevelT w="50800" h="50800"/>
                  <a:contourClr>
                    <a:schemeClr val="accent5">
                      <a:tint val="70000"/>
                      <a:satMod val="180000"/>
                      <a:alpha val="70000"/>
                    </a:schemeClr>
                  </a:contourClr>
                </a:sp3d>
              </a:bodyPr>
              <a:lstStyle/>
              <a:p>
                <a:pPr algn="ctr"/>
                <a:endParaRPr lang="es-ES" sz="5400" dirty="0" smtClean="0"/>
              </a:p>
            </p:txBody>
          </p:sp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70015" y="4462033"/>
                <a:ext cx="1192679" cy="1192679"/>
              </a:xfrm>
              <a:prstGeom prst="rect">
                <a:avLst/>
              </a:prstGeom>
              <a:noFill/>
            </p:spPr>
          </p:pic>
        </p:grpSp>
        <p:sp>
          <p:nvSpPr>
            <p:cNvPr id="30" name="CuadroTexto 29"/>
            <p:cNvSpPr txBox="1"/>
            <p:nvPr/>
          </p:nvSpPr>
          <p:spPr>
            <a:xfrm>
              <a:off x="6761253" y="6157575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SOCIEDAD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159321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274508"/>
              <a:gd name="adj2" fmla="val 2576582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5"/>
          <p:cNvCxnSpPr/>
          <p:nvPr/>
        </p:nvCxnSpPr>
        <p:spPr>
          <a:xfrm>
            <a:off x="5820274" y="2802574"/>
            <a:ext cx="0" cy="430690"/>
          </a:xfrm>
          <a:prstGeom prst="line">
            <a:avLst/>
          </a:prstGeom>
          <a:ln w="7620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4762044" y="4525926"/>
            <a:ext cx="674052" cy="291514"/>
          </a:xfrm>
          <a:prstGeom prst="line">
            <a:avLst/>
          </a:prstGeom>
          <a:ln w="7620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6116798" y="4525926"/>
            <a:ext cx="531568" cy="291514"/>
          </a:xfrm>
          <a:prstGeom prst="line">
            <a:avLst/>
          </a:prstGeom>
          <a:ln w="7620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940882" y="3217657"/>
            <a:ext cx="385073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CF9D4D"/>
                </a:solidFill>
                <a:latin typeface="Century Gothic" panose="020B0502020202020204" pitchFamily="34" charset="0"/>
              </a:rPr>
              <a:t>la educación en el uso de las</a:t>
            </a:r>
            <a:endParaRPr lang="es-ES" sz="2000" dirty="0">
              <a:solidFill>
                <a:srgbClr val="CF9D4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4000" dirty="0" smtClean="0">
                <a:solidFill>
                  <a:srgbClr val="CF9D4D"/>
                </a:solidFill>
                <a:latin typeface="Century Gothic" panose="020B0502020202020204" pitchFamily="34" charset="0"/>
              </a:rPr>
              <a:t>TECNOLOGÍAS</a:t>
            </a:r>
          </a:p>
          <a:p>
            <a:pPr algn="ctr"/>
            <a:r>
              <a:rPr lang="es-ES" dirty="0" smtClean="0">
                <a:solidFill>
                  <a:srgbClr val="CF9D4D"/>
                </a:solidFill>
                <a:latin typeface="Century Gothic" panose="020B0502020202020204" pitchFamily="34" charset="0"/>
              </a:rPr>
              <a:t>es una tarea….</a:t>
            </a:r>
            <a:endParaRPr lang="es-ES" dirty="0">
              <a:solidFill>
                <a:srgbClr val="CF9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267744" y="197500"/>
            <a:ext cx="6726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MENORES Y EL ENTORNO TECNOLÓGICO</a:t>
            </a:r>
          </a:p>
        </p:txBody>
      </p:sp>
    </p:spTree>
    <p:extLst>
      <p:ext uri="{BB962C8B-B14F-4D97-AF65-F5344CB8AC3E}">
        <p14:creationId xmlns:p14="http://schemas.microsoft.com/office/powerpoint/2010/main" xmlns="" val="40483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8159321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8274508"/>
              <a:gd name="adj2" fmla="val 2189605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5662129" y="2333408"/>
            <a:ext cx="3445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COMPETENCIAS DIGITALES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347864" y="1050654"/>
            <a:ext cx="2072552" cy="1727698"/>
            <a:chOff x="3347864" y="1050654"/>
            <a:chExt cx="2072552" cy="1727698"/>
          </a:xfrm>
        </p:grpSpPr>
        <p:cxnSp>
          <p:nvCxnSpPr>
            <p:cNvPr id="5" name="Conector recto de flecha 4"/>
            <p:cNvCxnSpPr/>
            <p:nvPr/>
          </p:nvCxnSpPr>
          <p:spPr>
            <a:xfrm>
              <a:off x="4915676" y="1985269"/>
              <a:ext cx="504740" cy="793083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o 18"/>
            <p:cNvGrpSpPr/>
            <p:nvPr/>
          </p:nvGrpSpPr>
          <p:grpSpPr>
            <a:xfrm>
              <a:off x="3347864" y="1050654"/>
              <a:ext cx="1656184" cy="1605533"/>
              <a:chOff x="5208206" y="960729"/>
              <a:chExt cx="1656184" cy="1605533"/>
            </a:xfrm>
            <a:solidFill>
              <a:schemeClr val="accent2"/>
            </a:solidFill>
          </p:grpSpPr>
          <p:sp>
            <p:nvSpPr>
              <p:cNvPr id="20" name="Elipse 19"/>
              <p:cNvSpPr/>
              <p:nvPr/>
            </p:nvSpPr>
            <p:spPr>
              <a:xfrm>
                <a:off x="5208206" y="960729"/>
                <a:ext cx="1656184" cy="1605533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wrap="square" lIns="91440" tIns="45720" rIns="91440" bIns="45720" rtlCol="0" anchor="ctr">
                <a:spAutoFit/>
                <a:scene3d>
                  <a:camera prst="orthographicFront"/>
                  <a:lightRig rig="flat" dir="tl"/>
                </a:scene3d>
                <a:sp3d contourW="19050" prstMaterial="clear">
                  <a:bevelT w="50800" h="50800"/>
                  <a:contourClr>
                    <a:schemeClr val="accent5">
                      <a:tint val="70000"/>
                      <a:satMod val="180000"/>
                      <a:alpha val="70000"/>
                    </a:schemeClr>
                  </a:contourClr>
                </a:sp3d>
              </a:bodyPr>
              <a:lstStyle/>
              <a:p>
                <a:pPr algn="ctr"/>
                <a:endParaRPr lang="es-ES" sz="5400" dirty="0" smtClean="0"/>
              </a:p>
            </p:txBody>
          </p:sp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448877" y="1176073"/>
                <a:ext cx="1174843" cy="1174843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</p:pic>
        </p:grpSp>
      </p:grpSp>
      <p:grpSp>
        <p:nvGrpSpPr>
          <p:cNvPr id="6" name="Grupo 5"/>
          <p:cNvGrpSpPr/>
          <p:nvPr/>
        </p:nvGrpSpPr>
        <p:grpSpPr>
          <a:xfrm>
            <a:off x="3347864" y="4191472"/>
            <a:ext cx="2195732" cy="1939987"/>
            <a:chOff x="3347864" y="4191472"/>
            <a:chExt cx="2195732" cy="1939987"/>
          </a:xfrm>
        </p:grpSpPr>
        <p:grpSp>
          <p:nvGrpSpPr>
            <p:cNvPr id="22" name="Grupo 21"/>
            <p:cNvGrpSpPr/>
            <p:nvPr/>
          </p:nvGrpSpPr>
          <p:grpSpPr>
            <a:xfrm>
              <a:off x="3347864" y="4525926"/>
              <a:ext cx="1656184" cy="1605533"/>
              <a:chOff x="3563888" y="4289614"/>
              <a:chExt cx="1656184" cy="1605533"/>
            </a:xfrm>
            <a:solidFill>
              <a:schemeClr val="bg2">
                <a:lumMod val="50000"/>
              </a:schemeClr>
            </a:solidFill>
          </p:grpSpPr>
          <p:sp>
            <p:nvSpPr>
              <p:cNvPr id="23" name="Elipse 22"/>
              <p:cNvSpPr/>
              <p:nvPr/>
            </p:nvSpPr>
            <p:spPr>
              <a:xfrm>
                <a:off x="3563888" y="4289614"/>
                <a:ext cx="1656184" cy="160553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wrap="square" lIns="91440" tIns="45720" rIns="91440" bIns="45720" rtlCol="0" anchor="ctr">
                <a:spAutoFit/>
                <a:scene3d>
                  <a:camera prst="orthographicFront"/>
                  <a:lightRig rig="flat" dir="tl"/>
                </a:scene3d>
                <a:sp3d contourW="19050" prstMaterial="clear">
                  <a:bevelT w="50800" h="50800"/>
                  <a:contourClr>
                    <a:schemeClr val="accent5">
                      <a:tint val="70000"/>
                      <a:satMod val="180000"/>
                      <a:alpha val="70000"/>
                    </a:schemeClr>
                  </a:contourClr>
                </a:sp3d>
              </a:bodyPr>
              <a:lstStyle/>
              <a:p>
                <a:pPr algn="ctr"/>
                <a:endParaRPr lang="es-ES" sz="5400" dirty="0" smtClean="0"/>
              </a:p>
            </p:txBody>
          </p:sp>
          <p:pic>
            <p:nvPicPr>
              <p:cNvPr id="24" name="Imagen 2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93815" y="4486412"/>
                <a:ext cx="1196330" cy="1196330"/>
              </a:xfrm>
              <a:prstGeom prst="rect">
                <a:avLst/>
              </a:prstGeom>
              <a:noFill/>
            </p:spPr>
          </p:pic>
        </p:grpSp>
        <p:cxnSp>
          <p:nvCxnSpPr>
            <p:cNvPr id="32" name="Conector recto de flecha 31"/>
            <p:cNvCxnSpPr/>
            <p:nvPr/>
          </p:nvCxnSpPr>
          <p:spPr>
            <a:xfrm flipV="1">
              <a:off x="4949259" y="4191472"/>
              <a:ext cx="594337" cy="897782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/>
          <p:cNvGrpSpPr/>
          <p:nvPr/>
        </p:nvGrpSpPr>
        <p:grpSpPr>
          <a:xfrm>
            <a:off x="3347862" y="2783775"/>
            <a:ext cx="2195734" cy="1605533"/>
            <a:chOff x="3347862" y="2783775"/>
            <a:chExt cx="2195734" cy="1605533"/>
          </a:xfrm>
        </p:grpSpPr>
        <p:grpSp>
          <p:nvGrpSpPr>
            <p:cNvPr id="25" name="Grupo 24"/>
            <p:cNvGrpSpPr/>
            <p:nvPr/>
          </p:nvGrpSpPr>
          <p:grpSpPr>
            <a:xfrm>
              <a:off x="3347862" y="2783775"/>
              <a:ext cx="1656184" cy="1605533"/>
              <a:chOff x="6623720" y="4281811"/>
              <a:chExt cx="1656184" cy="1605533"/>
            </a:xfrm>
            <a:solidFill>
              <a:schemeClr val="tx2"/>
            </a:solidFill>
          </p:grpSpPr>
          <p:sp>
            <p:nvSpPr>
              <p:cNvPr id="30" name="Elipse 29"/>
              <p:cNvSpPr/>
              <p:nvPr/>
            </p:nvSpPr>
            <p:spPr>
              <a:xfrm>
                <a:off x="6623720" y="4281811"/>
                <a:ext cx="1656184" cy="160553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wrap="square" lIns="91440" tIns="45720" rIns="91440" bIns="45720" rtlCol="0" anchor="ctr">
                <a:spAutoFit/>
                <a:scene3d>
                  <a:camera prst="orthographicFront"/>
                  <a:lightRig rig="flat" dir="tl"/>
                </a:scene3d>
                <a:sp3d contourW="19050" prstMaterial="clear">
                  <a:bevelT w="50800" h="50800"/>
                  <a:contourClr>
                    <a:schemeClr val="accent5">
                      <a:tint val="70000"/>
                      <a:satMod val="180000"/>
                      <a:alpha val="70000"/>
                    </a:schemeClr>
                  </a:contourClr>
                </a:sp3d>
              </a:bodyPr>
              <a:lstStyle/>
              <a:p>
                <a:pPr algn="ctr"/>
                <a:endParaRPr lang="es-ES" sz="5400" dirty="0" smtClean="0"/>
              </a:p>
            </p:txBody>
          </p:sp>
          <p:pic>
            <p:nvPicPr>
              <p:cNvPr id="31" name="Imagen 30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70015" y="4462033"/>
                <a:ext cx="1192679" cy="11926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35" name="Conector recto de flecha 34"/>
            <p:cNvCxnSpPr/>
            <p:nvPr/>
          </p:nvCxnSpPr>
          <p:spPr>
            <a:xfrm flipV="1">
              <a:off x="5004046" y="3483721"/>
              <a:ext cx="539550" cy="7804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uadroTexto 38"/>
          <p:cNvSpPr txBox="1"/>
          <p:nvPr/>
        </p:nvSpPr>
        <p:spPr>
          <a:xfrm>
            <a:off x="5615423" y="2796234"/>
            <a:ext cx="3465562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Century Gothic" panose="020B0502020202020204" pitchFamily="34" charset="0"/>
              </a:rPr>
              <a:t>USO Y ACCESO A LA INFORMACIÓN</a:t>
            </a:r>
            <a:endParaRPr lang="es-ES" sz="1200" dirty="0">
              <a:latin typeface="Century Gothic" panose="020B0502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5615423" y="3198665"/>
            <a:ext cx="3465562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Century Gothic" panose="020B0502020202020204" pitchFamily="34" charset="0"/>
              </a:rPr>
              <a:t>COMUNICACIÓN INTERPERSONAL Y SOCIAL</a:t>
            </a:r>
            <a:endParaRPr lang="es-ES" sz="1200" dirty="0">
              <a:latin typeface="Century Gothic" panose="020B0502020202020204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5624576" y="3591418"/>
            <a:ext cx="3465562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Century Gothic" panose="020B0502020202020204" pitchFamily="34" charset="0"/>
              </a:rPr>
              <a:t>CREACIÓN DE CONTENIDOS</a:t>
            </a:r>
            <a:endParaRPr lang="es-ES" sz="1200" dirty="0">
              <a:latin typeface="Century Gothic" panose="020B0502020202020204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5615968" y="3995675"/>
            <a:ext cx="3465562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Century Gothic" panose="020B0502020202020204" pitchFamily="34" charset="0"/>
              </a:rPr>
              <a:t>MANEJO ENTORNOS TECNOLÓGICOS </a:t>
            </a:r>
            <a:endParaRPr lang="es-ES" sz="1200" dirty="0">
              <a:latin typeface="Century Gothic" panose="020B0502020202020204" pitchFamily="34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5624576" y="4399932"/>
            <a:ext cx="3465562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Century Gothic" panose="020B0502020202020204" pitchFamily="34" charset="0"/>
              </a:rPr>
              <a:t>USO SEGURO Y RESPONSABLE</a:t>
            </a:r>
            <a:endParaRPr lang="es-ES" sz="1200" dirty="0">
              <a:latin typeface="Century Gothic" panose="020B0502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487061" y="5099008"/>
            <a:ext cx="190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PERSONAL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302475" y="5468340"/>
            <a:ext cx="237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CIUDADANO</a:t>
            </a:r>
            <a:endParaRPr lang="es-E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7015937" y="5110705"/>
            <a:ext cx="237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EDUCATIVO</a:t>
            </a:r>
            <a:endParaRPr lang="es-ES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7064178" y="5442608"/>
            <a:ext cx="237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PROFESIONAL</a:t>
            </a:r>
            <a:endParaRPr lang="es-ES" b="1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267744" y="197500"/>
            <a:ext cx="6726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MENORES Y EL ENTORNO TECNOLÓGICO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365699" y="4731619"/>
            <a:ext cx="190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ÁMBITO</a:t>
            </a:r>
            <a:endParaRPr lang="es-E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07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animBg="1"/>
      <p:bldP spid="40" grpId="0" animBg="1"/>
      <p:bldP spid="44" grpId="0" animBg="1"/>
      <p:bldP spid="45" grpId="0" animBg="1"/>
      <p:bldP spid="46" grpId="0" animBg="1"/>
      <p:bldP spid="47" grpId="0"/>
      <p:bldP spid="48" grpId="0"/>
      <p:bldP spid="50" grpId="0"/>
      <p:bldP spid="52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9041332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9222245"/>
              <a:gd name="adj2" fmla="val 1978578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7 Arco"/>
          <p:cNvSpPr/>
          <p:nvPr/>
        </p:nvSpPr>
        <p:spPr>
          <a:xfrm>
            <a:off x="-2801896" y="-1035496"/>
            <a:ext cx="5616624" cy="5616624"/>
          </a:xfrm>
          <a:prstGeom prst="arc">
            <a:avLst>
              <a:gd name="adj1" fmla="val 4887006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-56480" y="4998000"/>
            <a:ext cx="26361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el uso seguro de </a:t>
            </a:r>
            <a:r>
              <a:rPr lang="es-ES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INTERNET</a:t>
            </a:r>
          </a:p>
          <a:p>
            <a:pPr algn="ctr"/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implica la prevención ante:</a:t>
            </a:r>
            <a:endParaRPr lang="es-E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21 Hexágono"/>
          <p:cNvSpPr/>
          <p:nvPr/>
        </p:nvSpPr>
        <p:spPr>
          <a:xfrm>
            <a:off x="4262284" y="3539730"/>
            <a:ext cx="1822864" cy="1569782"/>
          </a:xfrm>
          <a:prstGeom prst="hexagon">
            <a:avLst/>
          </a:prstGeom>
          <a:solidFill>
            <a:srgbClr val="CF9D4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Narrow" panose="020B0606020202030204" pitchFamily="34" charset="0"/>
              </a:rPr>
              <a:t>VULNERACIÓN DE LA PROPIEDAD INTELECTUAL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sp>
        <p:nvSpPr>
          <p:cNvPr id="51" name="21 Hexágono"/>
          <p:cNvSpPr/>
          <p:nvPr/>
        </p:nvSpPr>
        <p:spPr>
          <a:xfrm>
            <a:off x="5730288" y="2748451"/>
            <a:ext cx="1822864" cy="1569782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Narrow" panose="020B0606020202030204" pitchFamily="34" charset="0"/>
              </a:rPr>
              <a:t>FRAUDES Y RIESGOS ECONÓMICOS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sp>
        <p:nvSpPr>
          <p:cNvPr id="53" name="21 Hexágono"/>
          <p:cNvSpPr/>
          <p:nvPr/>
        </p:nvSpPr>
        <p:spPr>
          <a:xfrm>
            <a:off x="4262284" y="1932502"/>
            <a:ext cx="1822864" cy="1569782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Narrow" panose="020B0606020202030204" pitchFamily="34" charset="0"/>
              </a:rPr>
              <a:t>ACCESO A CONTENIDOS INAPROPIADOS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sp>
        <p:nvSpPr>
          <p:cNvPr id="54" name="21 Hexágono"/>
          <p:cNvSpPr/>
          <p:nvPr/>
        </p:nvSpPr>
        <p:spPr>
          <a:xfrm>
            <a:off x="5730288" y="4358442"/>
            <a:ext cx="1822864" cy="1569782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Narrow" panose="020B0606020202030204" pitchFamily="34" charset="0"/>
              </a:rPr>
              <a:t>AMENAZAS TÉCNICAS: VIRUS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sp>
        <p:nvSpPr>
          <p:cNvPr id="55" name="21 Hexágono"/>
          <p:cNvSpPr/>
          <p:nvPr/>
        </p:nvSpPr>
        <p:spPr>
          <a:xfrm>
            <a:off x="5745628" y="1124744"/>
            <a:ext cx="1822864" cy="1569782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Narrow" panose="020B0606020202030204" pitchFamily="34" charset="0"/>
              </a:rPr>
              <a:t>CIBERACOSO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sp>
        <p:nvSpPr>
          <p:cNvPr id="58" name="21 Hexágono"/>
          <p:cNvSpPr/>
          <p:nvPr/>
        </p:nvSpPr>
        <p:spPr>
          <a:xfrm>
            <a:off x="7213632" y="3583574"/>
            <a:ext cx="1822864" cy="1569782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Narrow" panose="020B0606020202030204" pitchFamily="34" charset="0"/>
              </a:rPr>
              <a:t>ACOSO SEXUAL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sp>
        <p:nvSpPr>
          <p:cNvPr id="59" name="21 Hexágono"/>
          <p:cNvSpPr/>
          <p:nvPr/>
        </p:nvSpPr>
        <p:spPr>
          <a:xfrm>
            <a:off x="2821144" y="2769895"/>
            <a:ext cx="1822864" cy="1569782"/>
          </a:xfrm>
          <a:prstGeom prst="hexagon">
            <a:avLst/>
          </a:prstGeom>
          <a:solidFill>
            <a:srgbClr val="9CB8D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Narrow" panose="020B0606020202030204" pitchFamily="34" charset="0"/>
              </a:rPr>
              <a:t>FIABILIDAD DE LA INFORMACIÓN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sp>
        <p:nvSpPr>
          <p:cNvPr id="56" name="21 Hexágono"/>
          <p:cNvSpPr/>
          <p:nvPr/>
        </p:nvSpPr>
        <p:spPr>
          <a:xfrm>
            <a:off x="2799460" y="4368465"/>
            <a:ext cx="1822864" cy="1569782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AMANAZAS A LA  PRIVACIDAD</a:t>
            </a:r>
            <a:endParaRPr lang="es-E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267744" y="269508"/>
            <a:ext cx="6726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MENORES Y EL ENTORNO TECNOLÓGICO</a:t>
            </a:r>
          </a:p>
        </p:txBody>
      </p:sp>
      <p:sp>
        <p:nvSpPr>
          <p:cNvPr id="2" name="Elipse 1"/>
          <p:cNvSpPr/>
          <p:nvPr/>
        </p:nvSpPr>
        <p:spPr>
          <a:xfrm>
            <a:off x="4094504" y="513399"/>
            <a:ext cx="4907832" cy="4671280"/>
          </a:xfrm>
          <a:prstGeom prst="ellipse">
            <a:avLst/>
          </a:prstGeom>
          <a:solidFill>
            <a:schemeClr val="bg1">
              <a:alpha val="24000"/>
            </a:schemeClr>
          </a:solidFill>
          <a:effectLst>
            <a:softEdge rad="317500"/>
          </a:effectLst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ES" sz="5400" dirty="0" smtClean="0"/>
          </a:p>
        </p:txBody>
      </p:sp>
      <p:sp>
        <p:nvSpPr>
          <p:cNvPr id="20" name="Elipse 19"/>
          <p:cNvSpPr/>
          <p:nvPr/>
        </p:nvSpPr>
        <p:spPr>
          <a:xfrm>
            <a:off x="5845973" y="-674548"/>
            <a:ext cx="4907832" cy="4671280"/>
          </a:xfrm>
          <a:prstGeom prst="ellipse">
            <a:avLst/>
          </a:prstGeom>
          <a:solidFill>
            <a:schemeClr val="bg1">
              <a:alpha val="32000"/>
            </a:schemeClr>
          </a:solidFill>
          <a:effectLst>
            <a:softEdge rad="317500"/>
          </a:effectLst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ES" sz="5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352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1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/>
          <a:srcRect l="22435" t="22364" r="4568"/>
          <a:stretch/>
        </p:blipFill>
        <p:spPr>
          <a:xfrm>
            <a:off x="-36512" y="-27384"/>
            <a:ext cx="1584176" cy="2474975"/>
          </a:xfrm>
          <a:prstGeom prst="rect">
            <a:avLst/>
          </a:prstGeom>
        </p:spPr>
      </p:pic>
      <p:sp>
        <p:nvSpPr>
          <p:cNvPr id="28" name="8 Arco"/>
          <p:cNvSpPr/>
          <p:nvPr/>
        </p:nvSpPr>
        <p:spPr>
          <a:xfrm>
            <a:off x="-1762529" y="-675458"/>
            <a:ext cx="3525058" cy="3123049"/>
          </a:xfrm>
          <a:prstGeom prst="arc">
            <a:avLst>
              <a:gd name="adj1" fmla="val 19221526"/>
              <a:gd name="adj2" fmla="val 5453957"/>
            </a:avLst>
          </a:prstGeom>
          <a:ln w="508000">
            <a:solidFill>
              <a:srgbClr val="CF9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Arco"/>
          <p:cNvSpPr/>
          <p:nvPr/>
        </p:nvSpPr>
        <p:spPr>
          <a:xfrm>
            <a:off x="-2492474" y="-1035496"/>
            <a:ext cx="5300786" cy="5616624"/>
          </a:xfrm>
          <a:prstGeom prst="arc">
            <a:avLst>
              <a:gd name="adj1" fmla="val 19041332"/>
              <a:gd name="adj2" fmla="val 5480076"/>
            </a:avLst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19222245"/>
              <a:gd name="adj2" fmla="val 1631836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7 Arco"/>
          <p:cNvSpPr/>
          <p:nvPr/>
        </p:nvSpPr>
        <p:spPr>
          <a:xfrm>
            <a:off x="-2808312" y="-1035496"/>
            <a:ext cx="5616624" cy="5616624"/>
          </a:xfrm>
          <a:prstGeom prst="arc">
            <a:avLst>
              <a:gd name="adj1" fmla="val 4611298"/>
              <a:gd name="adj2" fmla="val 5462431"/>
            </a:avLst>
          </a:prstGeom>
          <a:ln w="508000">
            <a:solidFill>
              <a:srgbClr val="C2B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2051720" y="2564904"/>
            <a:ext cx="6726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PRIVACIDAD DE LOS MENORES EN INTERNET</a:t>
            </a:r>
            <a:endParaRPr lang="es-ES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3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ee238b974c956b9296b4ee8d841a2d4b936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  <a:scene3d>
          <a:camera prst="orthographicFront"/>
          <a:lightRig rig="flat" dir="tl"/>
        </a:scene3d>
        <a:sp3d contourW="19050" prstMaterial="clear">
          <a:bevelT w="50800" h="50800"/>
          <a:contourClr>
            <a:schemeClr val="accent5">
              <a:tint val="70000"/>
              <a:satMod val="180000"/>
              <a:alpha val="70000"/>
            </a:schemeClr>
          </a:contourClr>
        </a:sp3d>
      </a:bodyPr>
      <a:lstStyle>
        <a:defPPr>
          <a:defRPr sz="5400"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6125</TotalTime>
  <Words>2143</Words>
  <Application>Microsoft Office PowerPoint</Application>
  <PresentationFormat>Presentación en pantalla (4:3)</PresentationFormat>
  <Paragraphs>318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Miguel Villalaín</dc:creator>
  <cp:lastModifiedBy>Red XXI BURGOS</cp:lastModifiedBy>
  <cp:revision>262</cp:revision>
  <dcterms:created xsi:type="dcterms:W3CDTF">2015-03-06T18:47:04Z</dcterms:created>
  <dcterms:modified xsi:type="dcterms:W3CDTF">2016-01-29T10:29:47Z</dcterms:modified>
</cp:coreProperties>
</file>